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3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58" r:id="rId11"/>
    <p:sldId id="282" r:id="rId12"/>
    <p:sldId id="274" r:id="rId13"/>
    <p:sldId id="283" r:id="rId14"/>
    <p:sldId id="284" r:id="rId15"/>
    <p:sldId id="265" r:id="rId16"/>
    <p:sldId id="286" r:id="rId17"/>
    <p:sldId id="285" r:id="rId18"/>
    <p:sldId id="287" r:id="rId19"/>
    <p:sldId id="288" r:id="rId20"/>
    <p:sldId id="289" r:id="rId21"/>
    <p:sldId id="290" r:id="rId22"/>
    <p:sldId id="295" r:id="rId23"/>
    <p:sldId id="294" r:id="rId24"/>
    <p:sldId id="292" r:id="rId25"/>
    <p:sldId id="291" r:id="rId26"/>
    <p:sldId id="29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355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83F2-895B-407D-BAC0-F6207E8ADD06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577EB2D-D232-4F85-8C24-2BD15C0B5B2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83F2-895B-407D-BAC0-F6207E8ADD06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EB2D-D232-4F85-8C24-2BD15C0B5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83F2-895B-407D-BAC0-F6207E8ADD06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EB2D-D232-4F85-8C24-2BD15C0B5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83F2-895B-407D-BAC0-F6207E8ADD06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EB2D-D232-4F85-8C24-2BD15C0B5B2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83F2-895B-407D-BAC0-F6207E8ADD06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577EB2D-D232-4F85-8C24-2BD15C0B5B2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83F2-895B-407D-BAC0-F6207E8ADD06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EB2D-D232-4F85-8C24-2BD15C0B5B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83F2-895B-407D-BAC0-F6207E8ADD06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EB2D-D232-4F85-8C24-2BD15C0B5B2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83F2-895B-407D-BAC0-F6207E8ADD06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EB2D-D232-4F85-8C24-2BD15C0B5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83F2-895B-407D-BAC0-F6207E8ADD06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EB2D-D232-4F85-8C24-2BD15C0B5B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83F2-895B-407D-BAC0-F6207E8ADD06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EB2D-D232-4F85-8C24-2BD15C0B5B2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883F2-895B-407D-BAC0-F6207E8ADD06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577EB2D-D232-4F85-8C24-2BD15C0B5B2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F1883F2-895B-407D-BAC0-F6207E8ADD06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577EB2D-D232-4F85-8C24-2BD15C0B5B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CME Geometry</a:t>
            </a:r>
          </a:p>
          <a:p>
            <a:r>
              <a:rPr lang="en-US" dirty="0" smtClean="0"/>
              <a:t>Mr. Tanaka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Quarterly </a:t>
            </a:r>
            <a:r>
              <a:rPr lang="en-US" dirty="0" smtClean="0"/>
              <a:t>Test 2 Prep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2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3A, </a:t>
            </a:r>
            <a:r>
              <a:rPr lang="en-US" dirty="0"/>
              <a:t>you learned how 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Change one shape into another by making cuts and rearranging the parts</a:t>
            </a:r>
          </a:p>
          <a:p>
            <a:r>
              <a:rPr lang="en-US" dirty="0" smtClean="0"/>
              <a:t>Tell when two shapes are scissors-congruent</a:t>
            </a:r>
          </a:p>
          <a:p>
            <a:r>
              <a:rPr lang="en-US" dirty="0" smtClean="0"/>
              <a:t>Prove the Midline Theorem using cuts and rearrangement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07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3.1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lvl="0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𝐷𝐶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, 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𝐸𝐹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, </m:t>
                    </m:r>
                    <m:r>
                      <a:rPr lang="en-US" i="1">
                        <a:latin typeface="Cambria Math"/>
                      </a:rPr>
                      <m:t>𝑎𝑛𝑑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𝑎𝑟𝑒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𝑝𝑎𝑟𝑎𝑙𝑙𝑒𝑙</m:t>
                    </m:r>
                  </m:oMath>
                </a14:m>
                <a:r>
                  <a:rPr lang="en-US" dirty="0"/>
                  <a:t>.</a:t>
                </a:r>
              </a:p>
              <a:p>
                <a:pPr lvl="0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𝐴𝐵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𝐷𝐶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𝑖𝑠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h𝑎𝑙𝑓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𝑜𝑓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𝐸𝐹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06" t="-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1752600" y="2707341"/>
            <a:ext cx="5219700" cy="3319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62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3B, you learned how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Calculate the area of a parallelogram, of a triangle, and of a trapezoid</a:t>
            </a:r>
          </a:p>
          <a:p>
            <a:r>
              <a:rPr lang="en-US" dirty="0" smtClean="0"/>
              <a:t>Prove the formulas for calculating the areas above</a:t>
            </a:r>
          </a:p>
          <a:p>
            <a:r>
              <a:rPr lang="en-US" dirty="0" smtClean="0"/>
              <a:t>Tell the difference between two figures being scissors-congruent and having the same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14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Rectangle Postulate 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600325" y="2228850"/>
            <a:ext cx="440055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46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Scissors-Congruence </a:t>
            </a:r>
            <a:r>
              <a:rPr lang="en-US" dirty="0" smtClean="0"/>
              <a:t>Postulate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999" y="1981200"/>
            <a:ext cx="547756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842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3C, you learned </a:t>
            </a:r>
            <a:r>
              <a:rPr lang="en-US" dirty="0"/>
              <a:t>how 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Follow the logical reasoning and fill in missing steps in proofs of the Pythagorean Theorem</a:t>
            </a:r>
          </a:p>
          <a:p>
            <a:r>
              <a:rPr lang="en-US" dirty="0" smtClean="0"/>
              <a:t>Identify the critical features in a proof without words</a:t>
            </a:r>
          </a:p>
          <a:p>
            <a:r>
              <a:rPr lang="en-US" dirty="0" smtClean="0"/>
              <a:t>See where and how to use the Pythagorean Theorem to find missing lengths in figures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2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3D, you learned how to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the surface area of solids by visualizing their nets</a:t>
            </a:r>
          </a:p>
          <a:p>
            <a:r>
              <a:rPr lang="en-US" dirty="0" smtClean="0"/>
              <a:t>Estimate the volumes of solids</a:t>
            </a:r>
          </a:p>
          <a:p>
            <a:r>
              <a:rPr lang="en-US" dirty="0" smtClean="0"/>
              <a:t>Use Formulas for the volumes of </a:t>
            </a:r>
            <a:r>
              <a:rPr lang="en-US" dirty="0" smtClean="0"/>
              <a:t>certain </a:t>
            </a:r>
            <a:r>
              <a:rPr lang="en-US" dirty="0" smtClean="0"/>
              <a:t>solids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39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Pythagorean </a:t>
            </a:r>
            <a:r>
              <a:rPr lang="en-US" dirty="0" smtClean="0"/>
              <a:t>Theorem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76400"/>
            <a:ext cx="5029200" cy="4614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372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LSA </a:t>
            </a:r>
            <a:r>
              <a:rPr lang="en-US" dirty="0"/>
              <a:t>of prism and </a:t>
            </a:r>
            <a:r>
              <a:rPr lang="en-US" dirty="0" smtClean="0"/>
              <a:t>cylinder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886" y="1828800"/>
            <a:ext cx="6847114" cy="399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352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LSA of </a:t>
            </a:r>
            <a:r>
              <a:rPr lang="en-US" dirty="0"/>
              <a:t>Pyramid and </a:t>
            </a:r>
            <a:r>
              <a:rPr lang="en-US" dirty="0" smtClean="0"/>
              <a:t>cone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6248400" cy="48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629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2D, you learned how to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Classify Quadrilaterals</a:t>
            </a:r>
          </a:p>
          <a:p>
            <a:r>
              <a:rPr lang="en-US" dirty="0" smtClean="0"/>
              <a:t>Understand the meaning of </a:t>
            </a:r>
            <a:r>
              <a:rPr lang="en-US" i="1" dirty="0" smtClean="0"/>
              <a:t>converse</a:t>
            </a:r>
          </a:p>
          <a:p>
            <a:r>
              <a:rPr lang="en-US" dirty="0" smtClean="0"/>
              <a:t>Understand the meaning of </a:t>
            </a:r>
            <a:r>
              <a:rPr lang="en-US" i="1" dirty="0" smtClean="0"/>
              <a:t>always, never, </a:t>
            </a:r>
            <a:r>
              <a:rPr lang="en-US" dirty="0" smtClean="0"/>
              <a:t>and </a:t>
            </a:r>
            <a:r>
              <a:rPr lang="en-US" i="1" dirty="0" smtClean="0"/>
              <a:t>sometimes </a:t>
            </a:r>
            <a:r>
              <a:rPr lang="en-US" dirty="0" smtClean="0"/>
              <a:t>in mathematics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19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	Volume of </a:t>
            </a:r>
            <a:r>
              <a:rPr lang="en-US" dirty="0" smtClean="0"/>
              <a:t>prism </a:t>
            </a:r>
            <a:r>
              <a:rPr lang="en-US" dirty="0"/>
              <a:t>or cylinder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09343"/>
            <a:ext cx="5486400" cy="449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210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Volume of </a:t>
            </a:r>
            <a:r>
              <a:rPr lang="en-US" dirty="0" smtClean="0"/>
              <a:t>pyramid </a:t>
            </a:r>
            <a:r>
              <a:rPr lang="en-US" dirty="0"/>
              <a:t>and cone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24000"/>
            <a:ext cx="3962400" cy="48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277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problem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6380143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536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problem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164" y="1676401"/>
            <a:ext cx="5344235" cy="3993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320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problem</a:t>
            </a:r>
            <a:endParaRPr lang="en-US" dirty="0"/>
          </a:p>
        </p:txBody>
      </p:sp>
      <p:pic>
        <p:nvPicPr>
          <p:cNvPr id="8196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380" y="1447800"/>
            <a:ext cx="4014439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141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problems</a:t>
            </a:r>
            <a:endParaRPr lang="en-US" dirty="0"/>
          </a:p>
        </p:txBody>
      </p:sp>
      <p:pic>
        <p:nvPicPr>
          <p:cNvPr id="7172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036" y="1905000"/>
            <a:ext cx="6498166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61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problems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6874" y="1600200"/>
            <a:ext cx="5444279" cy="4495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816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 of Quadrilateral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US" dirty="0" smtClean="0"/>
              <a:t>Four </a:t>
            </a:r>
            <a:r>
              <a:rPr lang="en-US" dirty="0"/>
              <a:t>segments</a:t>
            </a:r>
          </a:p>
          <a:p>
            <a:r>
              <a:rPr lang="en-US" dirty="0" smtClean="0"/>
              <a:t>The </a:t>
            </a:r>
            <a:r>
              <a:rPr lang="en-US" dirty="0"/>
              <a:t>sides intersect at their endpoints.</a:t>
            </a:r>
          </a:p>
          <a:p>
            <a:r>
              <a:rPr lang="en-US" dirty="0" smtClean="0"/>
              <a:t>Each </a:t>
            </a:r>
            <a:r>
              <a:rPr lang="en-US" dirty="0"/>
              <a:t>vertex is the endpoint of exactly </a:t>
            </a:r>
            <a:r>
              <a:rPr lang="en-US" dirty="0" smtClean="0"/>
              <a:t>two sides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https://encrypted-tbn0.gstatic.com/images?q=tbn:ANd9GcS58GskKZsofY_sRySE1SZ3gO8EQ4nbrhBVbPUYzaUjrTd9YzV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133600"/>
            <a:ext cx="3733800" cy="3276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186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Quadrilateral Family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4400" y="1581644"/>
            <a:ext cx="7772400" cy="43043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205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Parallelogram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/>
              <a:t>Ordinary Parallelograms</a:t>
            </a:r>
          </a:p>
          <a:p>
            <a:pPr lvl="0"/>
            <a:r>
              <a:rPr lang="en-US" dirty="0"/>
              <a:t>Rhombuses</a:t>
            </a:r>
          </a:p>
          <a:p>
            <a:pPr lvl="0"/>
            <a:r>
              <a:rPr lang="en-US" dirty="0"/>
              <a:t>Squares</a:t>
            </a:r>
          </a:p>
          <a:p>
            <a:pPr lvl="0"/>
            <a:r>
              <a:rPr lang="en-US" dirty="0"/>
              <a:t>Rectangles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19749"/>
            <a:ext cx="7543800" cy="26192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386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Theorem 2.7</a:t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𝑨𝑩𝑪𝑫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𝐢𝐬</m:t>
                    </m:r>
                    <m:r>
                      <a:rPr lang="en-US" b="1">
                        <a:latin typeface="Cambria Math"/>
                      </a:rPr>
                      <m:t> </m:t>
                    </m:r>
                    <m:r>
                      <a:rPr lang="en-US" b="1" i="1">
                        <a:latin typeface="Cambria Math"/>
                      </a:rPr>
                      <m:t>𝐚</m:t>
                    </m:r>
                    <m:r>
                      <a:rPr lang="en-US" b="1">
                        <a:latin typeface="Cambria Math"/>
                      </a:rPr>
                      <m:t> </m:t>
                    </m:r>
                    <m:r>
                      <a:rPr lang="en-US" b="1" i="1">
                        <a:latin typeface="Cambria Math"/>
                      </a:rPr>
                      <m:t>𝐩𝐚𝐫𝐚𝐥𝐥𝐞𝐥𝐨𝐠𝐫𝐚𝐦</m:t>
                    </m:r>
                    <m:r>
                      <a:rPr lang="en-US" b="1">
                        <a:latin typeface="Cambria Math"/>
                      </a:rPr>
                      <m:t> </m:t>
                    </m:r>
                  </m:oMath>
                </a14:m>
                <a:endParaRPr lang="en-US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⇒</m:t>
                      </m:r>
                      <m:r>
                        <a:rPr lang="en-US" b="1" i="1">
                          <a:latin typeface="Cambria Math"/>
                          <a:sym typeface="Symbol"/>
                        </a:rPr>
                        <m:t></m:t>
                      </m:r>
                      <m:r>
                        <a:rPr lang="en-US" b="1" i="1">
                          <a:latin typeface="Cambria Math"/>
                        </a:rPr>
                        <m:t>𝑨𝑩𝑪</m:t>
                      </m:r>
                      <m:r>
                        <a:rPr lang="en-US" b="1" i="1">
                          <a:latin typeface="Cambria Math"/>
                        </a:rPr>
                        <m:t>≅</m:t>
                      </m:r>
                      <m:r>
                        <a:rPr lang="en-US" b="1" i="1">
                          <a:latin typeface="Cambria Math"/>
                        </a:rPr>
                        <m:t>𝑪𝑫𝑨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67000"/>
            <a:ext cx="7014210" cy="304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963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Theorem </a:t>
            </a:r>
            <a:r>
              <a:rPr lang="en-US" dirty="0" smtClean="0"/>
              <a:t>2.8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𝑨𝑩𝑪𝑫</m:t>
                    </m:r>
                    <m:r>
                      <a:rPr lang="en-US" b="1" i="1">
                        <a:latin typeface="Cambria Math"/>
                      </a:rPr>
                      <m:t> </m:t>
                    </m:r>
                    <m:r>
                      <a:rPr lang="en-US" b="1" i="1">
                        <a:latin typeface="Cambria Math"/>
                      </a:rPr>
                      <m:t>𝐢𝐬</m:t>
                    </m:r>
                    <m:r>
                      <a:rPr lang="en-US" b="1">
                        <a:latin typeface="Cambria Math"/>
                      </a:rPr>
                      <m:t> </m:t>
                    </m:r>
                    <m:r>
                      <a:rPr lang="en-US" b="1" i="1">
                        <a:latin typeface="Cambria Math"/>
                      </a:rPr>
                      <m:t>𝐚</m:t>
                    </m:r>
                    <m:r>
                      <a:rPr lang="en-US" b="1">
                        <a:latin typeface="Cambria Math"/>
                      </a:rPr>
                      <m:t> </m:t>
                    </m:r>
                    <m:r>
                      <a:rPr lang="en-US" b="1" i="1">
                        <a:latin typeface="Cambria Math"/>
                      </a:rPr>
                      <m:t>𝐩𝐚𝐫𝐚𝐥𝐥𝐞𝐥𝐨𝐠𝐫𝐚𝐦</m:t>
                    </m:r>
                    <m:r>
                      <a:rPr lang="en-US" b="1" i="1">
                        <a:latin typeface="Cambria Math"/>
                      </a:rPr>
                      <m:t> 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⇒</m:t>
                    </m:r>
                    <m:acc>
                      <m:accPr>
                        <m:chr m:val="̅"/>
                        <m:ctrlPr>
                          <a:rPr lang="en-US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𝑩𝑬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𝑬𝑫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 </m:t>
                    </m:r>
                    <m:r>
                      <a:rPr lang="en-US" b="1" i="1">
                        <a:latin typeface="Cambria Math"/>
                      </a:rPr>
                      <m:t>𝒂𝒏𝒅</m:t>
                    </m:r>
                    <m:r>
                      <a:rPr lang="en-US" b="1" i="1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𝑨𝑬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𝑬𝑪</m:t>
                        </m:r>
                      </m:e>
                    </m:acc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743200"/>
            <a:ext cx="5772878" cy="27889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356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2.9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𝑨𝑩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∥</m:t>
                    </m:r>
                    <m:acc>
                      <m:accPr>
                        <m:chr m:val="̅"/>
                        <m:ctrlPr>
                          <a:rPr lang="en-US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𝑪𝑫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 </m:t>
                    </m:r>
                    <m:r>
                      <a:rPr lang="en-US" b="1" i="1">
                        <a:latin typeface="Cambria Math"/>
                      </a:rPr>
                      <m:t>𝒂𝒏𝒅</m:t>
                    </m:r>
                    <m:r>
                      <a:rPr lang="en-US" b="1" i="1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𝑨𝑩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𝑪𝑫</m:t>
                        </m:r>
                      </m:e>
                    </m:acc>
                    <m:r>
                      <a:rPr lang="en-US" b="1">
                        <a:latin typeface="Cambria Math"/>
                      </a:rPr>
                      <m:t>⇒</m:t>
                    </m:r>
                    <m:r>
                      <a:rPr lang="en-US" b="1" i="1">
                        <a:latin typeface="Cambria Math"/>
                      </a:rPr>
                      <m:t>𝑨𝑩𝑪𝑫</m:t>
                    </m:r>
                    <m:r>
                      <a:rPr lang="en-US" b="1">
                        <a:latin typeface="Cambria Math"/>
                      </a:rPr>
                      <m:t> </m:t>
                    </m:r>
                    <m:r>
                      <a:rPr lang="en-US" b="1" i="1">
                        <a:latin typeface="Cambria Math"/>
                      </a:rPr>
                      <m:t>𝐢𝐬</m:t>
                    </m:r>
                    <m:r>
                      <a:rPr lang="en-US" b="1">
                        <a:latin typeface="Cambria Math"/>
                      </a:rPr>
                      <m:t> </m:t>
                    </m:r>
                    <m:r>
                      <a:rPr lang="en-US" b="1" i="1">
                        <a:latin typeface="Cambria Math"/>
                      </a:rPr>
                      <m:t>𝐚</m:t>
                    </m:r>
                    <m:r>
                      <a:rPr lang="en-US" b="1">
                        <a:latin typeface="Cambria Math"/>
                      </a:rPr>
                      <m:t> </m:t>
                    </m:r>
                    <m:r>
                      <a:rPr lang="en-US" b="1" i="1">
                        <a:latin typeface="Cambria Math"/>
                      </a:rPr>
                      <m:t>𝐩𝐚𝐫𝐚𝐥𝐥𝐞𝐥𝐨𝐠𝐫𝐚𝐦</m:t>
                    </m:r>
                    <m:r>
                      <a:rPr lang="en-US" b="1">
                        <a:latin typeface="Cambria Math"/>
                      </a:rPr>
                      <m:t>. 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095500" y="2514600"/>
            <a:ext cx="4953000" cy="3154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40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MidLine</a:t>
            </a:r>
            <a:r>
              <a:rPr lang="en-US" dirty="0"/>
              <a:t>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b="1" i="1" dirty="0" smtClean="0"/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𝑬𝑩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 </m:t>
                    </m:r>
                    <m:r>
                      <a:rPr lang="en-US" b="1" i="1">
                        <a:latin typeface="Cambria Math"/>
                      </a:rPr>
                      <m:t>𝒊𝒔</m:t>
                    </m:r>
                    <m:r>
                      <a:rPr lang="en-US" b="1" i="1">
                        <a:latin typeface="Cambria Math"/>
                      </a:rPr>
                      <m:t> </m:t>
                    </m:r>
                    <m:r>
                      <a:rPr lang="en-US" b="1" i="1">
                        <a:latin typeface="Cambria Math"/>
                      </a:rPr>
                      <m:t>𝒂</m:t>
                    </m:r>
                    <m:r>
                      <a:rPr lang="en-US" b="1" i="1">
                        <a:latin typeface="Cambria Math"/>
                      </a:rPr>
                      <m:t> </m:t>
                    </m:r>
                    <m:r>
                      <a:rPr lang="en-US" b="1" i="1">
                        <a:latin typeface="Cambria Math"/>
                      </a:rPr>
                      <m:t>𝒎𝒊𝒅𝒍𝒊𝒏𝒆</m:t>
                    </m:r>
                    <m:r>
                      <a:rPr lang="en-US" b="1" i="1">
                        <a:latin typeface="Cambria Math"/>
                      </a:rPr>
                      <m:t> </m:t>
                    </m:r>
                    <m:r>
                      <a:rPr lang="en-US" b="1" i="1">
                        <a:latin typeface="Cambria Math"/>
                      </a:rPr>
                      <m:t>𝒐𝒇</m:t>
                    </m:r>
                    <m:r>
                      <a:rPr lang="en-US" b="1" i="1">
                        <a:latin typeface="Cambria Math"/>
                      </a:rPr>
                      <m:t> </m:t>
                    </m:r>
                    <m:r>
                      <a:rPr lang="en-US" b="1" i="1">
                        <a:latin typeface="Cambria Math"/>
                      </a:rPr>
                      <m:t>𝑨𝑪𝑫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⇒</m:t>
                      </m:r>
                      <m:acc>
                        <m:accPr>
                          <m:chr m:val="̅"/>
                          <m:ctrlPr>
                            <a:rPr lang="en-US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𝑬𝑩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∥</m:t>
                      </m:r>
                      <m:acc>
                        <m:accPr>
                          <m:chr m:val="̅"/>
                          <m:ctrlPr>
                            <a:rPr lang="en-US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𝑫𝑪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 </m:t>
                      </m:r>
                      <m:r>
                        <a:rPr lang="en-US" b="1" i="1">
                          <a:latin typeface="Cambria Math"/>
                        </a:rPr>
                        <m:t>𝒂𝒏𝒅</m:t>
                      </m:r>
                      <m:r>
                        <a:rPr lang="en-US" b="1" i="1">
                          <a:latin typeface="Cambria Math"/>
                        </a:rPr>
                        <m:t> </m:t>
                      </m:r>
                      <m:r>
                        <a:rPr lang="en-US" b="1" i="1">
                          <a:latin typeface="Cambria Math"/>
                        </a:rPr>
                        <m:t>𝑬𝑩</m:t>
                      </m:r>
                      <m:r>
                        <a:rPr lang="en-US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>
                          <a:latin typeface="Cambria Math"/>
                        </a:rPr>
                        <m:t>𝑫𝑪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743200" y="3429000"/>
            <a:ext cx="3954780" cy="227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98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180</TotalTime>
  <Words>358</Words>
  <Application>Microsoft Office PowerPoint</Application>
  <PresentationFormat>On-screen Show (4:3)</PresentationFormat>
  <Paragraphs>60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Equity</vt:lpstr>
      <vt:lpstr>Quarterly Test 2 Prep</vt:lpstr>
      <vt:lpstr>In 2D, you learned how to </vt:lpstr>
      <vt:lpstr>Definition of Quadrilateral</vt:lpstr>
      <vt:lpstr>Quadrilateral Family</vt:lpstr>
      <vt:lpstr>Parallelogram family</vt:lpstr>
      <vt:lpstr>Theorem 2.7 </vt:lpstr>
      <vt:lpstr>Theorem 2.8</vt:lpstr>
      <vt:lpstr>Theorem 2.9</vt:lpstr>
      <vt:lpstr>The MidLine Theorem</vt:lpstr>
      <vt:lpstr>In 3A, you learned how to</vt:lpstr>
      <vt:lpstr>Theorem 3.1</vt:lpstr>
      <vt:lpstr>In 3B, you learned how to</vt:lpstr>
      <vt:lpstr>The Rectangle Postulate </vt:lpstr>
      <vt:lpstr>The Scissors-Congruence Postulate</vt:lpstr>
      <vt:lpstr>In 3C, you learned how to</vt:lpstr>
      <vt:lpstr>In 3D, you learned how to </vt:lpstr>
      <vt:lpstr>The Pythagorean Theorem</vt:lpstr>
      <vt:lpstr>LSA of prism and cylinder</vt:lpstr>
      <vt:lpstr>LSA of Pyramid and cone</vt:lpstr>
      <vt:lpstr> Volume of prism or cylinder</vt:lpstr>
      <vt:lpstr>Volume of pyramid and cone</vt:lpstr>
      <vt:lpstr>Some problem</vt:lpstr>
      <vt:lpstr>Some problem</vt:lpstr>
      <vt:lpstr>Some problem</vt:lpstr>
      <vt:lpstr>Some problems</vt:lpstr>
      <vt:lpstr>Some problems</vt:lpstr>
    </vt:vector>
  </TitlesOfParts>
  <Company>Lawrence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Test 3 Prep</dc:title>
  <dc:creator>Shigehito Tanaka</dc:creator>
  <cp:lastModifiedBy>Shigehito Tanaka</cp:lastModifiedBy>
  <cp:revision>6</cp:revision>
  <dcterms:created xsi:type="dcterms:W3CDTF">2014-12-15T15:00:57Z</dcterms:created>
  <dcterms:modified xsi:type="dcterms:W3CDTF">2014-12-16T18:18:18Z</dcterms:modified>
</cp:coreProperties>
</file>