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5" r:id="rId7"/>
    <p:sldId id="263" r:id="rId8"/>
    <p:sldId id="266" r:id="rId9"/>
    <p:sldId id="296" r:id="rId10"/>
    <p:sldId id="268" r:id="rId11"/>
    <p:sldId id="269" r:id="rId12"/>
    <p:sldId id="271" r:id="rId13"/>
    <p:sldId id="275" r:id="rId14"/>
    <p:sldId id="276" r:id="rId15"/>
    <p:sldId id="277" r:id="rId16"/>
    <p:sldId id="278" r:id="rId17"/>
    <p:sldId id="280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8ABB91-3598-4C1B-9E21-E0E6EB16B5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2AFC20-7033-4238-B000-8778AF6AC3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Quarterly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CME Geometry Chapter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−2)</m:t>
                    </m:r>
                  </m:oMath>
                </a14:m>
                <a:r>
                  <a:rPr lang="en-US" dirty="0" smtClean="0">
                    <a:sym typeface="Symbol"/>
                  </a:rPr>
                  <a:t>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6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sum of interior angles of a polygon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180(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−2)</m:t>
                    </m:r>
                  </m:oMath>
                </a14:m>
                <a:r>
                  <a:rPr lang="en-US" dirty="0" smtClean="0"/>
                  <a:t> degrees.</a:t>
                </a:r>
              </a:p>
              <a:p>
                <a:pPr marL="109728" indent="0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63858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2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figures are </a:t>
            </a:r>
            <a:r>
              <a:rPr lang="en-US" b="1" dirty="0" smtClean="0"/>
              <a:t>CONGRUENT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+mj-lt"/>
                  </a:rPr>
                  <a:t>A geometric figure means points, segments, angles, triangles, quadrilaterals, pentagons, etc.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𝐽𝐾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𝐿𝑀</m:t>
                        </m:r>
                      </m:e>
                    </m:acc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𝑁𝑃𝑄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𝑅𝑆𝑇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  <m:r>
                      <a:rPr lang="en-US" b="0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𝐷𝐸𝐹</m:t>
                    </m:r>
                  </m:oMath>
                </a14:m>
                <a:endParaRPr lang="en-US" b="0" dirty="0" smtClean="0">
                  <a:sym typeface="Symbol"/>
                </a:endParaRPr>
              </a:p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𝐴𝐵𝐶𝐷</m:t>
                        </m:r>
                      </m:e>
                    </m:box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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𝐸𝐹𝐺𝐻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4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Triangle Congruence Postulates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496" y="4670612"/>
            <a:ext cx="4223532" cy="142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encrypted-tbn0.gstatic.com/images?q=tbn:ANd9GcSmEQls0xvc7UK3xFPHQBoJjdCKYXeaFeRaG6bBp0CObTltEWDY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411" y="2623707"/>
            <a:ext cx="3969702" cy="137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2983882" cy="159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http://upload.wikimedia.org/wikipedia/commons/6/6a/AAS_Triangle_Congruen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1" y="4742330"/>
            <a:ext cx="32289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6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pic>
        <p:nvPicPr>
          <p:cNvPr id="13314" name="Picture 2" descr="http://proofsfromthebook.com/wp-content/uploads/2012/12/exterior-angle-theor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757868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4=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1+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4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Angles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∠1=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∠3</m:t>
                    </m:r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∠2=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2518"/>
            <a:ext cx="4914900" cy="338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5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and Notation	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5964238" cy="395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7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AIP/PAI 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𝑙</m:t>
                    </m:r>
                    <m:r>
                      <a:rPr lang="en-US" i="1" smtClean="0">
                        <a:latin typeface="Cambria Math"/>
                      </a:rPr>
                      <m:t> || 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⇔</m:t>
                    </m:r>
                    <m:r>
                      <a:rPr lang="en-US" i="1">
                        <a:latin typeface="Cambria Math"/>
                      </a:rPr>
                      <m:t>𝐴𝐼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𝑎𝑛𝑔𝑙𝑒𝑠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𝑎𝑟𝑒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𝑐𝑜𝑛𝑔𝑟𝑢𝑒𝑛𝑡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1905000" y="3200400"/>
            <a:ext cx="4724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 ǁ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,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b="-6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49424"/>
                <a:ext cx="4800600" cy="4325112"/>
              </a:xfrm>
            </p:spPr>
            <p:txBody>
              <a:bodyPr/>
              <a:lstStyle/>
              <a:p>
                <a:r>
                  <a:rPr lang="en-US" dirty="0" smtClean="0"/>
                  <a:t>Alternate interior angles are congruent.</a:t>
                </a:r>
              </a:p>
              <a:p>
                <a:r>
                  <a:rPr lang="en-US" dirty="0" smtClean="0"/>
                  <a:t>Corresponding angles are congruent.</a:t>
                </a:r>
              </a:p>
              <a:p>
                <a:r>
                  <a:rPr lang="en-US" b="1" dirty="0" smtClean="0"/>
                  <a:t>Consecutive angles are supplementary</a:t>
                </a:r>
                <a:r>
                  <a:rPr lang="en-US" b="1" dirty="0"/>
                  <a:t>.</a:t>
                </a:r>
                <a:endParaRPr lang="en-US" b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en-US" b="1" i="1">
                        <a:latin typeface="Cambria Math"/>
                      </a:rPr>
                      <m:t>∠</m:t>
                    </m:r>
                    <m:r>
                      <a:rPr lang="en-US" b="1" i="1">
                        <a:latin typeface="Cambria Math"/>
                      </a:rPr>
                      <m:t>𝟑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en-US" b="1" i="1">
                        <a:latin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𝟏𝟖𝟎</m:t>
                    </m:r>
                    <m:r>
                      <a:rPr lang="en-US" b="1" i="1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en-US" b="1" i="1">
                        <a:latin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en-US" b="1" i="1">
                        <a:latin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𝟏𝟖𝟎</m:t>
                    </m:r>
                    <m:r>
                      <a:rPr lang="en-US" b="1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b="1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49424"/>
                <a:ext cx="4800600" cy="4325112"/>
              </a:xfrm>
              <a:blipFill rotWithShape="1">
                <a:blip r:embed="rId3"/>
                <a:stretch>
                  <a:fillRect t="-1408" r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63906"/>
            <a:ext cx="3429000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3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letters M, A, T, and H as block letters.  Then describe the </a:t>
            </a:r>
            <a:r>
              <a:rPr lang="en-US" dirty="0" smtClean="0"/>
              <a:t>pla</a:t>
            </a:r>
            <a:r>
              <a:rPr lang="en-US" dirty="0" smtClean="0"/>
              <a:t>nes </a:t>
            </a:r>
            <a:r>
              <a:rPr lang="en-US" dirty="0" smtClean="0"/>
              <a:t>of symmetry of each letter.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shadows can each shapes cast?</a:t>
            </a:r>
          </a:p>
          <a:p>
            <a:r>
              <a:rPr lang="en-US" dirty="0" smtClean="0"/>
              <a:t>What shapes of </a:t>
            </a:r>
            <a:r>
              <a:rPr lang="en-US" dirty="0"/>
              <a:t>cross section can you form </a:t>
            </a:r>
            <a:r>
              <a:rPr lang="en-US" dirty="0" smtClean="0"/>
              <a:t>with the figures below?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188" y="3886200"/>
            <a:ext cx="5875679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14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Line </a:t>
            </a:r>
            <a:r>
              <a:rPr lang="en-US" dirty="0"/>
              <a:t>of symmetry</a:t>
            </a:r>
          </a:p>
          <a:p>
            <a:r>
              <a:rPr lang="en-US" dirty="0"/>
              <a:t>Line segment</a:t>
            </a:r>
          </a:p>
          <a:p>
            <a:r>
              <a:rPr lang="en-US" dirty="0"/>
              <a:t>Parallel </a:t>
            </a:r>
            <a:r>
              <a:rPr lang="en-US" dirty="0" smtClean="0"/>
              <a:t>lines/ planes</a:t>
            </a:r>
            <a:endParaRPr lang="en-US" dirty="0"/>
          </a:p>
          <a:p>
            <a:r>
              <a:rPr lang="en-US" dirty="0" smtClean="0"/>
              <a:t>Prism</a:t>
            </a:r>
            <a:endParaRPr lang="en-US" dirty="0"/>
          </a:p>
          <a:p>
            <a:r>
              <a:rPr lang="en-US" dirty="0" smtClean="0"/>
              <a:t>Altitude</a:t>
            </a:r>
            <a:endParaRPr lang="en-US" dirty="0"/>
          </a:p>
          <a:p>
            <a:r>
              <a:rPr lang="en-US" dirty="0"/>
              <a:t>Angle bisector</a:t>
            </a:r>
          </a:p>
          <a:p>
            <a:r>
              <a:rPr lang="en-US" dirty="0"/>
              <a:t>Perpendicular bisector</a:t>
            </a:r>
          </a:p>
          <a:p>
            <a:r>
              <a:rPr lang="en-US" dirty="0" smtClean="0"/>
              <a:t>Equilateral/ Equidistant</a:t>
            </a:r>
            <a:endParaRPr lang="en-US" dirty="0"/>
          </a:p>
          <a:p>
            <a:r>
              <a:rPr lang="en-US" dirty="0" smtClean="0"/>
              <a:t>Median</a:t>
            </a:r>
          </a:p>
          <a:p>
            <a:r>
              <a:rPr lang="en-US" dirty="0" smtClean="0"/>
              <a:t>Midline</a:t>
            </a:r>
          </a:p>
          <a:p>
            <a:r>
              <a:rPr lang="en-US" dirty="0"/>
              <a:t>M</a:t>
            </a:r>
            <a:r>
              <a:rPr lang="en-US" dirty="0" smtClean="0"/>
              <a:t>idpoint</a:t>
            </a:r>
            <a:endParaRPr lang="en-US" dirty="0"/>
          </a:p>
          <a:p>
            <a:r>
              <a:rPr lang="en-US" dirty="0" smtClean="0"/>
              <a:t>Congruent</a:t>
            </a:r>
            <a:endParaRPr lang="en-US" dirty="0"/>
          </a:p>
          <a:p>
            <a:r>
              <a:rPr lang="en-US" dirty="0" smtClean="0"/>
              <a:t>Alternate </a:t>
            </a:r>
            <a:r>
              <a:rPr lang="en-US" dirty="0"/>
              <a:t>interior angles</a:t>
            </a:r>
          </a:p>
          <a:p>
            <a:r>
              <a:rPr lang="en-US" dirty="0"/>
              <a:t>Consecutive angles</a:t>
            </a:r>
          </a:p>
          <a:p>
            <a:r>
              <a:rPr lang="en-US" dirty="0" smtClean="0"/>
              <a:t>Corresponding </a:t>
            </a:r>
            <a:r>
              <a:rPr lang="en-US" dirty="0"/>
              <a:t>angles</a:t>
            </a:r>
          </a:p>
          <a:p>
            <a:r>
              <a:rPr lang="en-US" dirty="0" smtClean="0"/>
              <a:t>Supplementary </a:t>
            </a:r>
            <a:r>
              <a:rPr lang="en-US" dirty="0"/>
              <a:t>angles</a:t>
            </a:r>
          </a:p>
          <a:p>
            <a:r>
              <a:rPr lang="en-US" dirty="0"/>
              <a:t>Transversal</a:t>
            </a:r>
          </a:p>
          <a:p>
            <a:r>
              <a:rPr lang="en-US" dirty="0"/>
              <a:t>Vertical angles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lines of symmetry can you draw with the figures below?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3352800"/>
            <a:ext cx="3000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76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solids can you make with each net below?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12" y="3581400"/>
            <a:ext cx="756313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410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figure, write a congruence statement and prove the statement.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69341"/>
            <a:ext cx="4876800" cy="241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719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figure below,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/>
                  <a:t>.  Prove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Symbol"/>
                      </a:rPr>
                      <m:t>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𝐴𝐷𝑀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≅</m:t>
                    </m:r>
                    <m:r>
                      <a:rPr lang="en-US" i="1">
                        <a:latin typeface="Cambria Math"/>
                        <a:sym typeface="Symbol"/>
                      </a:rPr>
                      <m:t>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𝐵𝐶</m:t>
                    </m:r>
                    <m:r>
                      <a:rPr lang="en-US" i="1">
                        <a:latin typeface="Cambria Math"/>
                        <a:sym typeface="Symbol"/>
                      </a:rPr>
                      <m:t>𝑀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68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2619375" cy="263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588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figure below,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 ǁ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. Classify each pair of angles as </a:t>
                </a:r>
                <a:r>
                  <a:rPr lang="en-US" i="1" dirty="0" smtClean="0"/>
                  <a:t>alternate interior angles, consecutive angles, </a:t>
                </a:r>
                <a:r>
                  <a:rPr lang="en-US" dirty="0" smtClean="0"/>
                  <a:t>or </a:t>
                </a:r>
                <a:r>
                  <a:rPr lang="en-US" i="1" dirty="0" smtClean="0"/>
                  <a:t>corresponding angles.</a:t>
                </a:r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962400" cy="274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44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measurement angles A – S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799"/>
            <a:ext cx="4758018" cy="347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85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numCol="2"/>
              <a:lstStyle/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/>
                  <a:t> (line </a:t>
                </a:r>
                <a:r>
                  <a:rPr lang="en-US" i="1" dirty="0"/>
                  <a:t>CD</a:t>
                </a:r>
                <a:r>
                  <a:rPr lang="en-US" dirty="0"/>
                  <a:t>)</a:t>
                </a:r>
                <a:endParaRPr lang="en-US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 (segment </a:t>
                </a:r>
                <a:r>
                  <a:rPr lang="en-US" i="1" dirty="0"/>
                  <a:t>AB</a:t>
                </a:r>
                <a:r>
                  <a:rPr lang="en-US" dirty="0" smtClean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𝐴𝐶𝐵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>
                    <a:sym typeface="Symbol"/>
                  </a:rPr>
                  <a:t> (is congruent to)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sym typeface="Symbol"/>
                      </a:rPr>
                      <m:t>𝐽𝐾</m:t>
                    </m:r>
                  </m:oMath>
                </a14:m>
                <a:r>
                  <a:rPr lang="en-US" i="1" dirty="0">
                    <a:sym typeface="Symbol"/>
                  </a:rPr>
                  <a:t> </a:t>
                </a:r>
                <a:r>
                  <a:rPr lang="en-US" dirty="0">
                    <a:sym typeface="Symbol"/>
                  </a:rPr>
                  <a:t>(length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sym typeface="Symbol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i="1" dirty="0"/>
                  <a:t>)</a:t>
                </a:r>
              </a:p>
              <a:p>
                <a:r>
                  <a:rPr lang="en-US" dirty="0">
                    <a:sym typeface="Symbol"/>
                  </a:rPr>
                  <a:t> (Is perpendicular to</a:t>
                </a:r>
                <a:r>
                  <a:rPr lang="en-US" dirty="0" smtClean="0">
                    <a:sym typeface="Symbol"/>
                  </a:rPr>
                  <a:t>)</a:t>
                </a:r>
              </a:p>
              <a:p>
                <a:r>
                  <a:rPr lang="en-US" dirty="0">
                    <a:latin typeface="TI-Nspire"/>
                    <a:ea typeface="TI-Nspire"/>
                  </a:rPr>
                  <a:t>≇ </a:t>
                </a:r>
                <a:r>
                  <a:rPr lang="en-US" dirty="0">
                    <a:ea typeface="TI-Nspire"/>
                  </a:rPr>
                  <a:t>(is not congruent to)</a:t>
                </a:r>
              </a:p>
              <a:p>
                <a:r>
                  <a:rPr lang="en-US" dirty="0">
                    <a:latin typeface="TI-Nspire"/>
                    <a:ea typeface="TI-Nspire"/>
                  </a:rPr>
                  <a:t>∥ </a:t>
                </a:r>
                <a:r>
                  <a:rPr lang="en-US" dirty="0">
                    <a:ea typeface="TI-Nspire"/>
                  </a:rPr>
                  <a:t>(is parallel to</a:t>
                </a:r>
                <a:r>
                  <a:rPr lang="en-US" dirty="0" smtClean="0">
                    <a:ea typeface="TI-Nspire"/>
                  </a:rPr>
                  <a:t>)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9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folding line is called </a:t>
            </a:r>
            <a:r>
              <a:rPr lang="en-US" b="1" dirty="0" smtClean="0"/>
              <a:t>line of symmetry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43449"/>
            <a:ext cx="4901852" cy="305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3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face you get when you slice an 3-D object.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https://encrypted-tbn1.gstatic.com/images?q=tbn:ANd9GcSDVwg7ZoVIwBi8Zh_k2Xv0IMTquep0Y8cJ8IpTr_VUJlpIZ153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3200400"/>
            <a:ext cx="44655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7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Bisector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segment that split an angle in half.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AutoShape 4" descr="data:image/jpeg;base64,/9j/4AAQSkZJRgABAQAAAQABAAD/2wCEAAkGBhAGDxQQBxMVEhUTFBMUEBUYEBoQEhAYFBIYGBgUHhMYICYeHRksGhgVHzsgJDM1LTgzIB8xNTwuNic3LCkBCQoKDgwOGg8PGjUlHyQsLC0qNCk1MS8yLSotLCwtLC80Lyk1LDI1MjUyLCosNSk0NCwsKiktNSssNSwsNDUpNf/AABEIAK4AzQMBIgACEQEDEQH/xAAbAAEAAwEBAQEAAAAAAAAAAAAAAwQFBgIBB//EAD4QAAIBAwIDBAcECQMFAAAAAAECAAMEEQUhEjFBBhMyURQWIlRxk9FDUmGBBxUkJTM1QlNyNGKhI2OCg5H/xAAYAQEBAQEBAAAAAAAAAAAAAAAAAgMBBP/EAC0RAQACAQEFBwQCAwAAAAAAAAABAhEDEiExUdEiQWGBkeHwMnGh8QSxM1LB/9oADAMBAAIRAxEAPwD9xiIgIiICIiAiIgIiICIiAiIgIiIHmoSoJQZODgZxk+WZwPZvVrrtlfVRqyd1Qt1/gqxKO7N7BZxtUHBk48J9kgTr7ys16/cWhIAP7Q4OCilchA3SocqfMKSdiVMvUaK26hKICqoAUDYADkJnau1Mb90fl7dLVjQ07RNc2tG6e+vj5+73ERNHiIiICIiAiIgIiICIiAiIgIiICIiAiIgZHartPR7I2rXV/kqrIvCCoZi7hQBxEDbJb4AnpNWnUFUBqZBBGQQcgg8jnynC9oBU7T6p6NbUqNxRsqQeulWq1Oma1wrBAQKb5K0ssMgj2wdisvfo6v6vc1bHVABWsKvcNhzU46TKHoPxEA702C77nhycE4AddKOo3jU8UrPBqv4c7hFyA1UjyAOcbZOB1yJr68FkmTuTtTUeKoxBwoHnsfgASdgTItOsjQzUuTmrUC94egxnCAfdHE2PiSdzJnlDWkREbdvLx9v0ms7NbJeGnkknLsTlnY82J6nYf/ABgACTxEpnMzM5kiIhwiIgIiICIiAiIgIiICIiAiIgIiICIiAkV1XFrTao2MKpY5PCNhnmeUlmUv76qAn+BTKsnlWqK2Q3+CkKQep35KM8mWlK53zwjiraFVqanUNa9U5VFFM9y9uENTJqJwVPaLDhp5fkdsAYOd6IisYg1b7dsxGIIiJ1mREQEREBERAREQEREBERAREQEREBERAREo6heNTK0rTBqVM4zuKSgb1WHUA4GOpIGwyRyZwqtZtOIR3dQ6hUNvQOFA/aHHNc4xSB6OQck8wPIsCL9KkKChaQwFACjoABgCR2VmthTWnSyQudycsxJyWJ6kkk/nJ4iO+VXtH014R+fEiInWZERAREQOfuu2lC0rVqRp129GNMXDpQNRKXeU1cE8JLEcLAkgHG+eU3La4S8RalswdHVWRlPErqwyGBHMEEHM4vTdSoaVfazU1J0SmtW04y7BQQbGkMe1sSScY6k4ml+jWyrafpVsl+CG4XYKc8SJUqu9NCDuCKbIOHpjHSB00T4TjnMk68bzbRU9I/7nFwWw/92Dxb7ewGxgjmMS60tbgI9e7Z2PZl1TWKwpM44lBVmyAcZ9kHrI7Ltpb6snHo61blckFqdBuEHy4n4QT8M/jjIzndpP0dr2xWn+va7s1Nwyimi0qSqSA6Bd29pQu7MSCMjA9mdTY2NPTKa0rJBTRAFRVGAoE9do/jV0q7OZv38v6ynflPERPCoiIgIiICIiAiJ4rVlt1L1iFVQSxJwABzJMERlDqF6LFC2CzHamg8VVsHCD8dufIDJOACZ406xNtxPXPFUqENUbpsMBVB5IByHxJ3YkxWFFrthc3YKsVK0kIx3SEg7/7zgE+Ww6EtoyY372tp2I2I8+nzvIiJTIiIgIiICJFcXKWil7llRVBLMzBVUAZySdhM39a17/8AlVH2f7lbioqfxWnjvD+YUHGxwQTddO1t8cHMo9TOn2FcVdQp0hV2fvTQDvTC7Co1UKe7UYxxsQNue0k/XNTUP5NT41P2z5p0P8l24qgxuCo4TkYbByI/VZLpu81OpUquQFfDmjRKhi3d9yhwUyT4uJuhYzb5TWZ0qxGzvn8dTeyBoPpm+tP6QfuBe6th02o5bO33y3M4wDgawGOU+xMrXtbi6RESAiIgIiICIiAiIgJlUv3061D/AAabk0x/edSV7zy4AckeZw3QT1eMdUqG3pEhF4TcMOuTkUAR1IHtZ5Kw++CNFEFMAIMAbADYDHTEni2/xxnvn8R7vUREpiREQEStfalS01Q124XJwo5s7dEVB7TMeiqCT0lH0651L/QU+5Q/a1kPGR5rb5DcseMqRncHGDpXTtMZ4RzlzLQu76nYIXu3VFGN2YKNzgDfrkgYmf8ArK5v9tOommD9pXBQYPJhRB4yevC3B5HBk1nodK1YVKnFVqj7Wo3G4yCDw7BUG52QAbnaaMrNK8Iz9+nz7DMt9BpqwqXha4qA5D1MEIehSmAETkN1GfMkkk6cRM7Xm3F0iIkhERAREQEREBERAREQEo6heMjLRtMd5UDYJ3Wmo51CBv5ADbJwMjnJb+9FigIHEzMqU1BwXZjgD4cyT0AJ6TxptibQFqxDVHPFUb8eijO/CBsB9ZM8mtIisbdvJLZWi2NNadLJCjmfEx5liRzYnJJ8yZPESmczMzmSJUvtVpadgXDe03gRVNSq/wDjSQFm2BOw2AJOwJlPN3qfP9kT/wAatyev+6mnQf1dcY2YaV05mMzujxTlcv8AVqGmY9MqKpbwLnL1D91KY9p2PRVBJ6Sn393qe1uvoyH+twHrsOXs0vCh5kF89MqdwLdhpFHTcm2X2m8bli9R/jUYlj+ZlyVtUr9MZ+/T9ijY6NSsGLoC1RhhqjsalRs424jyGw2G2w8peiJna02nMy6RESQiIgIiICIiAiIgIiICJ8zPsBIrq6WyRqlwcKilmOCcADJ2G5+AksyqH75darfwUJ7oH7Vw2O9I6AYIAPnxbYE5MtKVid88ITWVs1ZzXvBhiOGmmQe5XJJ339s7cRG2ygZ4ctfmfea3TtW7ulxVavPuqYD1MeZyQqLsd3IHTmQDB6Fc6n/MH7hP7dFyKjf5XGxHwQDl4iCVmtdLEZtuj53fIRa+1KzfaxSsCEYl6h8FJBx1X5f0jkNx7TYUZGSBvKxoXWqf6k+jUz/SjcVdx5NV5JtnwZbcYZSN7tjptLTgRaoFzux5u533Zzux3O5lqd261+mPOen7Sp2OkUNNybVApbxN4nb4uck+cuREztabTmZdIiJwIiICIiAiIgIiICIiAiIgIiIH5nq97XuNS1Oni/rLQoWrUFtbnuTRZ6FQsQneLxMSqkDhfcct8Htuyl6+oWNCrd1adZ2pqalSmCKbtjcgHBG/MEDfOw5DKfs/e2N9d3elPbn0tLdQKof/AKRoU3UHC+IEuTjI5fnNns/oq6BQFFGLniepUdsBqtSq5eo+BsMsxOBsOUDF17tRTPBTIYJUZ8FnWklwKZCsvGW9lOIjiLYONlD5In1dTo3uPTr6jRQbCjQrrTwOgav4zjC/w+DqDxCdFQ06lasz0EVWfxkDBaWMTtLWrwxnn8/fi9N76UxERE4+/tPzlwYtnrGm6evBZ1rdF54WqgycYyd9zgDeWPWey95o/OX6zSxGJMzaZzMozpf6z6x0ZvrPZe80fnL9Y9Z7L3mj85frNLEYnO0Z0uU+sdGb6z2XvNH5y/WPWey95o/OX6zSxGI7RnS5T6x0ZvrPZe80fnL9Y9Z7L3mj85frNLEYjtGdLlPrHRm+s9l7zR+cv1j1nsveaPzl+s0sRiO0Z0uU+sdGb6z2XvNH5y/WPWey95o/OX6zSxGI7RnS5T6x0ZvrPZe80fnL9Y9Z7L3mj85frNLEYjtGdLlPrHRm+s9l7zR+cv1j1nsveaPzl+s0sRiO0Z0uU+sdGPV7V2y57hxVVAGrPTZXSgpJAZjnlseWTsdpN6z2XvNH5y/WZus65bJXZXt6ty1qFes1OktQW3EOIA5YMzcI4+BAxxg43Gegt66XaLUoEMrqGRgchlYZBH4YnMWVNtHEYrPr7dP+uZ1b9JVjo9ZKdRu8V1yalMiqqHixggHPLJmla9sbC8QPRuaWDnGXFM7HHhbBHLqJZv8As/a6pUWrf0UqMgIQsOLAJB5HbmB/z5mXadFaI4aQCgcgBgD8hORF8zmdzW9v4s0rs1ttd++Mf10e4iJo8RERAREQEREBERAREQEREBERAREQEREBPh3n2IHD9mL+l2ZqalT1uotJhd1rridscdCvhqTKTuwABTbkVKjOJ2lvWFwiumQGUMOJWRsEZGUYBgfwIyOs8V7GlcsrV6aOV8BZAxX4E8pPAREQEREBERAREQEREBERAREQEREBERAREQEREBERAREQERE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AGDxQQBxMVEhUTFBMUEBUYEBoQEhAYFBIYGBgUHhMYICYeHRksGhgVHzsgJDM1LTgzIB8xNTwuNic3LCkBCQoKDgwOGg8PGjUlHyQsLC0qNCk1MS8yLSotLCwtLC80Lyk1LDI1MjUyLCosNSk0NCwsKiktNSssNSwsNDUpNf/AABEIAK4AzQMBIgACEQEDEQH/xAAbAAEAAwEBAQEAAAAAAAAAAAAAAwQFBgIBB//EAD4QAAIBAwIDBAcECQMFAAAAAAECAAMEEQUhEjFBBhMyURQWIlRxk9FDUmGBBxUkJTM1QlNyNGKhI2OCg5H/xAAYAQEBAQEBAAAAAAAAAAAAAAAAAgMBBP/EAC0RAQACAQEFBwQCAwAAAAAAAAABAhEDEiExUdEiQWGBkeHwMnGh8QSxM1LB/9oADAMBAAIRAxEAPwD9xiIgIiICIiAiIgIiICIiAiIgIiIHmoSoJQZODgZxk+WZwPZvVrrtlfVRqyd1Qt1/gqxKO7N7BZxtUHBk48J9kgTr7ys16/cWhIAP7Q4OCilchA3SocqfMKSdiVMvUaK26hKICqoAUDYADkJnau1Mb90fl7dLVjQ07RNc2tG6e+vj5+73ERNHiIiICIiAiIgIiICIiAiIgIiICIiAiIgZHartPR7I2rXV/kqrIvCCoZi7hQBxEDbJb4AnpNWnUFUBqZBBGQQcgg8jnynC9oBU7T6p6NbUqNxRsqQeulWq1Oma1wrBAQKb5K0ssMgj2wdisvfo6v6vc1bHVABWsKvcNhzU46TKHoPxEA702C77nhycE4AddKOo3jU8UrPBqv4c7hFyA1UjyAOcbZOB1yJr68FkmTuTtTUeKoxBwoHnsfgASdgTItOsjQzUuTmrUC94egxnCAfdHE2PiSdzJnlDWkREbdvLx9v0ms7NbJeGnkknLsTlnY82J6nYf/ABgACTxEpnMzM5kiIhwiIgIiICIiAiIgIiICIiAiIgIiICIiAkV1XFrTao2MKpY5PCNhnmeUlmUv76qAn+BTKsnlWqK2Q3+CkKQep35KM8mWlK53zwjiraFVqanUNa9U5VFFM9y9uENTJqJwVPaLDhp5fkdsAYOd6IisYg1b7dsxGIIiJ1mREQEREBERAREQEREBERAREQEREBERAREo6heNTK0rTBqVM4zuKSgb1WHUA4GOpIGwyRyZwqtZtOIR3dQ6hUNvQOFA/aHHNc4xSB6OQck8wPIsCL9KkKChaQwFACjoABgCR2VmthTWnSyQudycsxJyWJ6kkk/nJ4iO+VXtH014R+fEiInWZERAREQOfuu2lC0rVqRp129GNMXDpQNRKXeU1cE8JLEcLAkgHG+eU3La4S8RalswdHVWRlPErqwyGBHMEEHM4vTdSoaVfazU1J0SmtW04y7BQQbGkMe1sSScY6k4ml+jWyrafpVsl+CG4XYKc8SJUqu9NCDuCKbIOHpjHSB00T4TjnMk68bzbRU9I/7nFwWw/92Dxb7ewGxgjmMS60tbgI9e7Z2PZl1TWKwpM44lBVmyAcZ9kHrI7Ltpb6snHo61blckFqdBuEHy4n4QT8M/jjIzndpP0dr2xWn+va7s1Nwyimi0qSqSA6Bd29pQu7MSCMjA9mdTY2NPTKa0rJBTRAFRVGAoE9do/jV0q7OZv38v6ynflPERPCoiIgIiICIiAiJ4rVlt1L1iFVQSxJwABzJMERlDqF6LFC2CzHamg8VVsHCD8dufIDJOACZ406xNtxPXPFUqENUbpsMBVB5IByHxJ3YkxWFFrthc3YKsVK0kIx3SEg7/7zgE+Ww6EtoyY372tp2I2I8+nzvIiJTIiIgIiICJFcXKWil7llRVBLMzBVUAZySdhM39a17/8AlVH2f7lbioqfxWnjvD+YUHGxwQTddO1t8cHMo9TOn2FcVdQp0hV2fvTQDvTC7Co1UKe7UYxxsQNue0k/XNTUP5NT41P2z5p0P8l24qgxuCo4TkYbByI/VZLpu81OpUquQFfDmjRKhi3d9yhwUyT4uJuhYzb5TWZ0qxGzvn8dTeyBoPpm+tP6QfuBe6th02o5bO33y3M4wDgawGOU+xMrXtbi6RESAiIgIiICIiAiIgJlUv3061D/AAabk0x/edSV7zy4AckeZw3QT1eMdUqG3pEhF4TcMOuTkUAR1IHtZ5Kw++CNFEFMAIMAbADYDHTEni2/xxnvn8R7vUREpiREQEStfalS01Q124XJwo5s7dEVB7TMeiqCT0lH0651L/QU+5Q/a1kPGR5rb5DcseMqRncHGDpXTtMZ4RzlzLQu76nYIXu3VFGN2YKNzgDfrkgYmf8ArK5v9tOommD9pXBQYPJhRB4yevC3B5HBk1nodK1YVKnFVqj7Wo3G4yCDw7BUG52QAbnaaMrNK8Iz9+nz7DMt9BpqwqXha4qA5D1MEIehSmAETkN1GfMkkk6cRM7Xm3F0iIkhERAREQEREBERAREQEo6heMjLRtMd5UDYJ3Wmo51CBv5ADbJwMjnJb+9FigIHEzMqU1BwXZjgD4cyT0AJ6TxptibQFqxDVHPFUb8eijO/CBsB9ZM8mtIisbdvJLZWi2NNadLJCjmfEx5liRzYnJJ8yZPESmczMzmSJUvtVpadgXDe03gRVNSq/wDjSQFm2BOw2AJOwJlPN3qfP9kT/wAatyev+6mnQf1dcY2YaV05mMzujxTlcv8AVqGmY9MqKpbwLnL1D91KY9p2PRVBJ6Sn393qe1uvoyH+twHrsOXs0vCh5kF89MqdwLdhpFHTcm2X2m8bli9R/jUYlj+ZlyVtUr9MZ+/T9ijY6NSsGLoC1RhhqjsalRs424jyGw2G2w8peiJna02nMy6RESQiIgIiICIiAiIgIiICJ8zPsBIrq6WyRqlwcKilmOCcADJ2G5+AksyqH75darfwUJ7oH7Vw2O9I6AYIAPnxbYE5MtKVid88ITWVs1ZzXvBhiOGmmQe5XJJ339s7cRG2ygZ4ctfmfea3TtW7ulxVavPuqYD1MeZyQqLsd3IHTmQDB6Fc6n/MH7hP7dFyKjf5XGxHwQDl4iCVmtdLEZtuj53fIRa+1KzfaxSsCEYl6h8FJBx1X5f0jkNx7TYUZGSBvKxoXWqf6k+jUz/SjcVdx5NV5JtnwZbcYZSN7tjptLTgRaoFzux5u533Zzux3O5lqd261+mPOen7Sp2OkUNNybVApbxN4nb4uck+cuREztabTmZdIiJwIiICIiAiIgIiICIiAiIgIiIH5nq97XuNS1Oni/rLQoWrUFtbnuTRZ6FQsQneLxMSqkDhfcct8Htuyl6+oWNCrd1adZ2pqalSmCKbtjcgHBG/MEDfOw5DKfs/e2N9d3elPbn0tLdQKof/AKRoU3UHC+IEuTjI5fnNns/oq6BQFFGLniepUdsBqtSq5eo+BsMsxOBsOUDF17tRTPBTIYJUZ8FnWklwKZCsvGW9lOIjiLYONlD5In1dTo3uPTr6jRQbCjQrrTwOgav4zjC/w+DqDxCdFQ06lasz0EVWfxkDBaWMTtLWrwxnn8/fi9N76UxERE4+/tPzlwYtnrGm6evBZ1rdF54WqgycYyd9zgDeWPWey95o/OX6zSxGJMzaZzMozpf6z6x0ZvrPZe80fnL9Y9Z7L3mj85frNLEYnO0Z0uU+sdGb6z2XvNH5y/WPWey95o/OX6zSxGI7RnS5T6x0ZvrPZe80fnL9Y9Z7L3mj85frNLEYjtGdLlPrHRm+s9l7zR+cv1j1nsveaPzl+s0sRiO0Z0uU+sdGb6z2XvNH5y/WPWey95o/OX6zSxGI7RnS5T6x0ZvrPZe80fnL9Y9Z7L3mj85frNLEYjtGdLlPrHRm+s9l7zR+cv1j1nsveaPzl+s0sRiO0Z0uU+sdGPV7V2y57hxVVAGrPTZXSgpJAZjnlseWTsdpN6z2XvNH5y/WZus65bJXZXt6ty1qFes1OktQW3EOIA5YMzcI4+BAxxg43Gegt66XaLUoEMrqGRgchlYZBH4YnMWVNtHEYrPr7dP+uZ1b9JVjo9ZKdRu8V1yalMiqqHixggHPLJmla9sbC8QPRuaWDnGXFM7HHhbBHLqJZv8As/a6pUWrf0UqMgIQsOLAJB5HbmB/z5mXadFaI4aQCgcgBgD8hORF8zmdzW9v4s0rs1ttd++Mf10e4iJo8RERAREQEREBERAREQEREBERAREQEREBPh3n2IHD9mL+l2ZqalT1uotJhd1rridscdCvhqTKTuwABTbkVKjOJ2lvWFwiumQGUMOJWRsEZGUYBgfwIyOs8V7GlcsrV6aOV8BZAxX4E8pPAREQEREBERAREQEREBERAREQEREBERAREQEREBERAREQERE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93" y="4219574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76" y="3637709"/>
            <a:ext cx="1952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95662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8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Perpendicular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line that:</a:t>
            </a:r>
          </a:p>
          <a:p>
            <a:pPr lvl="1"/>
            <a:r>
              <a:rPr lang="en-US" dirty="0" smtClean="0"/>
              <a:t>Cross perpendicularly to a segment; and</a:t>
            </a:r>
          </a:p>
          <a:p>
            <a:pPr lvl="1"/>
            <a:r>
              <a:rPr lang="en-US" dirty="0" smtClean="0"/>
              <a:t>Splits the segment in half.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80" y="3657600"/>
            <a:ext cx="3219450" cy="286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2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</a:t>
            </a:r>
            <a:r>
              <a:rPr lang="en-US" dirty="0" smtClean="0"/>
              <a:t>riangle </a:t>
            </a:r>
            <a:r>
              <a:rPr lang="en-US" dirty="0" smtClean="0"/>
              <a:t>has three medians.</a:t>
            </a:r>
          </a:p>
          <a:p>
            <a:r>
              <a:rPr lang="en-US" dirty="0" smtClean="0"/>
              <a:t>Is a segment that connects a vertex of a triangle to the midpoint of the opposite side.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4724400" cy="254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0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triangle has three midlines.</a:t>
            </a:r>
          </a:p>
          <a:p>
            <a:r>
              <a:rPr lang="en-US" dirty="0" smtClean="0"/>
              <a:t>Is a segment that connects the mid points of two sides of a triangle.</a:t>
            </a:r>
          </a:p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75638"/>
            <a:ext cx="5776913" cy="211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6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546</TotalTime>
  <Words>505</Words>
  <Application>Microsoft Office PowerPoint</Application>
  <PresentationFormat>On-screen Show (4:3)</PresentationFormat>
  <Paragraphs>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Quarterly Review</vt:lpstr>
      <vt:lpstr>Vocabulary</vt:lpstr>
      <vt:lpstr>Notations</vt:lpstr>
      <vt:lpstr>Line of Symmetry</vt:lpstr>
      <vt:lpstr>Cross Section</vt:lpstr>
      <vt:lpstr>Angle Bisector</vt:lpstr>
      <vt:lpstr>Perpendicular Bisector</vt:lpstr>
      <vt:lpstr>Median</vt:lpstr>
      <vt:lpstr>Midline</vt:lpstr>
      <vt:lpstr>180(n-2)</vt:lpstr>
      <vt:lpstr>Geometric figures are CONGRUENT</vt:lpstr>
      <vt:lpstr>The Triangle Congruence Postulates</vt:lpstr>
      <vt:lpstr>Exterior Angle Theorem</vt:lpstr>
      <vt:lpstr>Vertical Angles Theorem</vt:lpstr>
      <vt:lpstr>Facts and Notation </vt:lpstr>
      <vt:lpstr>The AIP/PAI Theorem</vt:lpstr>
      <vt:lpstr>IF l ǁ m,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Review</dc:title>
  <dc:creator>Shigehito Tanaka</dc:creator>
  <cp:lastModifiedBy>Shigehito Tanaka</cp:lastModifiedBy>
  <cp:revision>13</cp:revision>
  <dcterms:created xsi:type="dcterms:W3CDTF">2014-10-24T15:08:34Z</dcterms:created>
  <dcterms:modified xsi:type="dcterms:W3CDTF">2014-10-27T17:44:24Z</dcterms:modified>
</cp:coreProperties>
</file>