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60" r:id="rId4"/>
    <p:sldId id="261" r:id="rId5"/>
    <p:sldId id="263" r:id="rId6"/>
    <p:sldId id="264" r:id="rId7"/>
    <p:sldId id="265" r:id="rId8"/>
    <p:sldId id="266" r:id="rId9"/>
    <p:sldId id="272" r:id="rId10"/>
    <p:sldId id="273" r:id="rId11"/>
    <p:sldId id="274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17" autoAdjust="0"/>
    <p:restoredTop sz="94646" autoAdjust="0"/>
  </p:normalViewPr>
  <p:slideViewPr>
    <p:cSldViewPr>
      <p:cViewPr varScale="1">
        <p:scale>
          <a:sx n="66" d="100"/>
          <a:sy n="66" d="100"/>
        </p:scale>
        <p:origin x="-91" y="-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0C0A6-0130-465F-BB48-BF03D013A9A3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CB117-C97A-41E9-AAA3-934DE019B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740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957EC48-7EA8-48B2-9CBF-FF51687BFC1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DFF6397-8345-4EC5-AB75-124B52092A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were we doing in 6C?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6C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98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6.7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>
                              <a:latin typeface="Cambria Math"/>
                            </a:rPr>
                            <m:t>𝒔𝒑𝒉𝒆𝒓𝒆</m:t>
                          </m:r>
                        </m:sub>
                      </m:sSub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1" i="1">
                              <a:latin typeface="Cambria Math"/>
                            </a:rPr>
                            <m:t>𝟒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</a:rPr>
                            <m:t>𝟑</m:t>
                          </m:r>
                        </m:den>
                      </m:f>
                      <m:r>
                        <a:rPr lang="en-US" sz="3600" b="1" i="1">
                          <a:latin typeface="Cambria Math"/>
                        </a:rPr>
                        <m:t>𝝅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en-US" sz="3600" b="1" dirty="0"/>
              </a:p>
              <a:p>
                <a:pPr marL="0" indent="0" algn="ctr">
                  <a:buNone/>
                </a:pPr>
                <a:endParaRPr lang="en-US" sz="36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488565" y="2667000"/>
            <a:ext cx="416687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79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6.8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/>
                            </a:rPr>
                            <m:t>𝑺𝑨</m:t>
                          </m:r>
                        </m:e>
                        <m:sub>
                          <m:r>
                            <a:rPr lang="en-US" sz="3600" b="1" i="1">
                              <a:latin typeface="Cambria Math"/>
                            </a:rPr>
                            <m:t>𝒔𝒑𝒉𝒆𝒓𝒆</m:t>
                          </m:r>
                        </m:sub>
                      </m:sSub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r>
                        <a:rPr lang="en-US" sz="3600" b="1" i="1">
                          <a:latin typeface="Cambria Math"/>
                        </a:rPr>
                        <m:t>𝟒</m:t>
                      </m:r>
                      <m:r>
                        <a:rPr lang="en-US" sz="3600" b="1" i="1">
                          <a:latin typeface="Cambria Math"/>
                        </a:rPr>
                        <m:t>𝝅</m:t>
                      </m:r>
                      <m:sSup>
                        <m:sSup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600" b="1" i="1">
                              <a:latin typeface="Cambria Math"/>
                            </a:rPr>
                            <m:t>𝒓</m:t>
                          </m:r>
                        </m:e>
                        <m:sup>
                          <m:r>
                            <a:rPr lang="en-US" sz="36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4000" b="1" dirty="0" smtClean="0"/>
              </a:p>
              <a:p>
                <a:pPr marL="0" indent="0">
                  <a:buNone/>
                </a:pPr>
                <a:endParaRPr lang="en-US" sz="4000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2667000" y="2743200"/>
            <a:ext cx="4166870" cy="344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55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 smtClean="0"/>
                  <a:t>Q.</a:t>
                </a:r>
                <a:r>
                  <a:rPr lang="en-US" sz="2400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A hexagonal pyramid of heigh</a:t>
                </a:r>
                <a:r>
                  <a:rPr lang="en-US" dirty="0" smtClean="0"/>
                  <a:t>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sz="2400" dirty="0" smtClean="0"/>
                  <a:t> is cut by a plane parallel to its base at height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𝑟</m:t>
                    </m:r>
                  </m:oMath>
                </a14:m>
                <a:r>
                  <a:rPr lang="en-US" sz="2400" dirty="0" smtClean="0"/>
                  <a:t> above the base.  How is the shape of the resulting cross section related to the shape of the base of the pyramid? How are their areas related?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400" b="1" dirty="0" smtClean="0"/>
                  <a:t>A. </a:t>
                </a:r>
              </a:p>
              <a:p>
                <a:pPr marL="0" indent="0">
                  <a:buNone/>
                </a:pPr>
                <a:r>
                  <a:rPr lang="en-US" sz="2400" dirty="0" smtClean="0"/>
                  <a:t>The cross section is similar to the base; the area of the cross section is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𝑟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h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 smtClean="0"/>
                  <a:t>times the area of the base.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0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Q. </a:t>
                </a:r>
                <a:r>
                  <a:rPr lang="en-US" dirty="0" smtClean="0"/>
                  <a:t>A spherical melon has radius 3 inches. You cut a slice 2 inches from its center. What is the </a:t>
                </a:r>
                <a:r>
                  <a:rPr lang="en-US" dirty="0" smtClean="0"/>
                  <a:t>volume </a:t>
                </a:r>
                <a:r>
                  <a:rPr lang="en-US" dirty="0" smtClean="0"/>
                  <a:t>of the piece you cut from the melon?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A.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𝜋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in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0" smtClean="0">
                              <a:latin typeface="Cambria Math"/>
                            </a:rPr>
                            <m:t>.</m:t>
                          </m:r>
                        </m:e>
                        <m:sup>
                          <m:r>
                            <a:rPr lang="en-US" b="0" i="0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875" r="-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696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1-3 on page 540!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5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6C?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If not, seek extra help before it’s too late!!</a:t>
            </a:r>
          </a:p>
          <a:p>
            <a:r>
              <a:rPr lang="en-US" u="sng" dirty="0" smtClean="0"/>
              <a:t>Summary video</a:t>
            </a:r>
            <a:r>
              <a:rPr lang="en-US" dirty="0" smtClean="0"/>
              <a:t> for 6C is available in my website.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7A, you will learn how to</a:t>
            </a:r>
          </a:p>
          <a:p>
            <a:r>
              <a:rPr lang="en-US" dirty="0" smtClean="0"/>
              <a:t>Model reflections using paper-folding techniques</a:t>
            </a:r>
          </a:p>
          <a:p>
            <a:r>
              <a:rPr lang="en-US" dirty="0" smtClean="0"/>
              <a:t>Model compositions of reflections and classify the resulting transformation as a reflection, rotation, translation, or combination of transformations.</a:t>
            </a:r>
          </a:p>
          <a:p>
            <a:r>
              <a:rPr lang="en-US" dirty="0" smtClean="0"/>
              <a:t>Model rotations and translations in the plane, with and without coordinates</a:t>
            </a:r>
          </a:p>
          <a:p>
            <a:r>
              <a:rPr lang="en-US" dirty="0" smtClean="0"/>
              <a:t>Understand properties of reflection, translation, and rotation in the plane\</a:t>
            </a:r>
          </a:p>
          <a:p>
            <a:r>
              <a:rPr lang="en-US" dirty="0" smtClean="0"/>
              <a:t>Identify fixed points for a given transformation or composition of transformations</a:t>
            </a:r>
          </a:p>
          <a:p>
            <a:r>
              <a:rPr lang="en-US" dirty="0" smtClean="0"/>
              <a:t>Use isometry to prove some triangle congruence criteria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86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investigation,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You learned how to </a:t>
            </a:r>
          </a:p>
          <a:p>
            <a:r>
              <a:rPr lang="en-US" sz="2400" dirty="0" smtClean="0"/>
              <a:t>Find the areas of cross sections of solids</a:t>
            </a:r>
          </a:p>
          <a:p>
            <a:r>
              <a:rPr lang="en-US" dirty="0" smtClean="0"/>
              <a:t>Apply </a:t>
            </a:r>
            <a:r>
              <a:rPr lang="en-US" dirty="0" err="1" smtClean="0"/>
              <a:t>Cavalieri’s</a:t>
            </a:r>
            <a:r>
              <a:rPr lang="en-US" dirty="0" smtClean="0"/>
              <a:t> Principle</a:t>
            </a:r>
          </a:p>
          <a:p>
            <a:r>
              <a:rPr lang="en-US" sz="2400" dirty="0" smtClean="0"/>
              <a:t>Prove basic formulas using </a:t>
            </a:r>
            <a:r>
              <a:rPr lang="en-US" sz="2400" dirty="0" err="1" smtClean="0"/>
              <a:t>Cavalieri’s</a:t>
            </a:r>
            <a:r>
              <a:rPr lang="en-US" sz="2400" dirty="0" smtClean="0"/>
              <a:t> Princip</a:t>
            </a:r>
            <a:r>
              <a:rPr lang="en-US" dirty="0" smtClean="0"/>
              <a:t>le.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AutoShape 2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Image result for tangent secant lines circl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8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sz="2800" dirty="0" smtClean="0"/>
              <a:t>NONE!!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6621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Use </a:t>
            </a:r>
            <a:r>
              <a:rPr lang="en-US" dirty="0" err="1" smtClean="0"/>
              <a:t>Cavalieri’s</a:t>
            </a:r>
            <a:r>
              <a:rPr lang="en-US" dirty="0" smtClean="0"/>
              <a:t> Principle to prove volume formulas</a:t>
            </a:r>
            <a:endParaRPr lang="en-US" dirty="0"/>
          </a:p>
          <a:p>
            <a:endParaRPr lang="en-US" sz="2600" b="0" dirty="0" smtClean="0"/>
          </a:p>
        </p:txBody>
      </p:sp>
    </p:spTree>
    <p:extLst>
      <p:ext uri="{BB962C8B-B14F-4D97-AF65-F5344CB8AC3E}">
        <p14:creationId xmlns:p14="http://schemas.microsoft.com/office/powerpoint/2010/main" val="256105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Cavalieri’s</a:t>
            </a:r>
            <a:r>
              <a:rPr lang="en-US" dirty="0" smtClean="0"/>
              <a:t> Principle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/>
                      <m:t>Same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heights</m:t>
                    </m:r>
                  </m:oMath>
                </a14:m>
                <a:endParaRPr lang="en-US" sz="3200" dirty="0"/>
              </a:p>
              <a:p>
                <a:pPr lvl="0"/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/>
                      <m:t>Same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cross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sectional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areas</m:t>
                    </m:r>
                  </m:oMath>
                </a14:m>
                <a:endParaRPr lang="en-US" sz="3200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>
                        <a:sym typeface="Symbol"/>
                      </a:rPr>
                      <m:t>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Same</m:t>
                    </m:r>
                    <m:r>
                      <m:rPr>
                        <m:nor/>
                      </m:rPr>
                      <a:rPr lang="en-US" sz="3200"/>
                      <m:t> </m:t>
                    </m:r>
                    <m:r>
                      <m:rPr>
                        <m:nor/>
                      </m:rPr>
                      <a:rPr lang="en-US" sz="3200"/>
                      <m:t>Volumes</m:t>
                    </m:r>
                  </m:oMath>
                </a14:m>
                <a:endParaRPr lang="en-US" sz="3200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 descr="http://www.geometrycommoncore.com/content/unit3/ggmd4/images/g.gmd.4notes1b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488434"/>
            <a:ext cx="6430645" cy="16598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670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 6.3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4400" b="1" i="1">
                              <a:latin typeface="Cambria Math"/>
                            </a:rPr>
                            <m:t>𝒑𝒓𝒊𝒔𝒎</m:t>
                          </m:r>
                        </m:sub>
                      </m:sSub>
                      <m:r>
                        <a:rPr lang="en-US" sz="44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4400" b="1" i="1">
                              <a:latin typeface="Cambria Math"/>
                            </a:rPr>
                            <m:t>𝒃𝒂𝒔𝒆</m:t>
                          </m:r>
                        </m:sub>
                      </m:sSub>
                      <m:r>
                        <a:rPr lang="en-US" sz="4400" b="1" i="1">
                          <a:latin typeface="Cambria Math"/>
                        </a:rPr>
                        <m:t>∙</m:t>
                      </m:r>
                      <m:r>
                        <a:rPr lang="en-US" sz="4400" b="1" i="1"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sz="4400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2209800" y="2971800"/>
            <a:ext cx="451040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6.4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4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4400" b="1" i="1">
                              <a:latin typeface="Cambria Math"/>
                            </a:rPr>
                            <m:t>𝒄𝒚𝒍𝒊𝒏𝒅𝒆𝒓</m:t>
                          </m:r>
                        </m:sub>
                      </m:sSub>
                      <m:r>
                        <a:rPr lang="en-US" sz="4400" b="1" i="1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en-US" sz="44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4400" b="1" i="1">
                              <a:latin typeface="Cambria Math"/>
                            </a:rPr>
                            <m:t>𝑨</m:t>
                          </m:r>
                        </m:e>
                        <m:sub>
                          <m:r>
                            <a:rPr lang="en-US" sz="4400" b="1" i="1">
                              <a:latin typeface="Cambria Math"/>
                            </a:rPr>
                            <m:t>𝒃𝒂𝒔𝒆</m:t>
                          </m:r>
                        </m:sub>
                      </m:sSub>
                      <m:r>
                        <a:rPr lang="en-US" sz="4400" b="1" i="1">
                          <a:latin typeface="Cambria Math"/>
                        </a:rPr>
                        <m:t>∙</m:t>
                      </m:r>
                      <m:r>
                        <a:rPr lang="en-US" sz="4400" b="1" i="1">
                          <a:latin typeface="Cambria Math"/>
                        </a:rPr>
                        <m:t>𝒉</m:t>
                      </m:r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2428875" y="2819400"/>
            <a:ext cx="4286250" cy="374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86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6.5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200" b="1" i="1">
                              <a:latin typeface="Cambria Math"/>
                            </a:rPr>
                            <m:t>𝒑𝒚𝒓𝒂𝒎𝒊𝒅</m:t>
                          </m:r>
                        </m:sub>
                      </m:sSub>
                      <m:r>
                        <a:rPr lang="en-US" sz="32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2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>
                                  <a:latin typeface="Cambria Math"/>
                                </a:rPr>
                                <m:t>𝒃𝒂𝒔𝒆</m:t>
                              </m:r>
                            </m:sub>
                          </m:sSub>
                          <m:r>
                            <a:rPr lang="en-US" sz="3200" b="1" i="1">
                              <a:latin typeface="Cambria Math"/>
                            </a:rPr>
                            <m:t>∙</m:t>
                          </m:r>
                          <m:r>
                            <a:rPr lang="en-US" sz="3200" b="1" i="1">
                              <a:latin typeface="Cambria Math"/>
                            </a:rPr>
                            <m:t>𝒉</m:t>
                          </m:r>
                        </m:num>
                        <m:den>
                          <m:r>
                            <a:rPr lang="en-US" sz="32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 smtClean="0"/>
              </a:p>
              <a:p>
                <a:pPr marL="0" indent="0">
                  <a:buNone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241929" y="2819400"/>
            <a:ext cx="3143250" cy="356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75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 6.6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600" b="1" i="1">
                              <a:latin typeface="Cambria Math"/>
                            </a:rPr>
                            <m:t>𝑽</m:t>
                          </m:r>
                        </m:e>
                        <m:sub>
                          <m:r>
                            <a:rPr lang="en-US" sz="3600" b="1" i="1">
                              <a:latin typeface="Cambria Math"/>
                            </a:rPr>
                            <m:t>𝒄𝒐𝒏𝒆</m:t>
                          </m:r>
                        </m:sub>
                      </m:sSub>
                      <m:r>
                        <a:rPr lang="en-US" sz="3600" b="1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b="1" i="1">
                              <a:latin typeface="Cambria Math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600" b="1" i="1">
                                  <a:latin typeface="Cambria Math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600" b="1" i="1">
                                  <a:latin typeface="Cambria Math"/>
                                </a:rPr>
                                <m:t>𝒃𝒂𝒔𝒆</m:t>
                              </m:r>
                            </m:sub>
                          </m:sSub>
                          <m:r>
                            <a:rPr lang="en-US" sz="3600" b="1" i="1">
                              <a:latin typeface="Cambria Math"/>
                            </a:rPr>
                            <m:t>∙</m:t>
                          </m:r>
                          <m:r>
                            <a:rPr lang="en-US" sz="3600" b="1" i="1">
                              <a:latin typeface="Cambria Math"/>
                            </a:rPr>
                            <m:t>𝒉</m:t>
                          </m:r>
                        </m:num>
                        <m:den>
                          <m:r>
                            <a:rPr lang="en-US" sz="3600" b="1" i="1">
                              <a:latin typeface="Cambria Math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3505200" y="3352800"/>
            <a:ext cx="25146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68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248</TotalTime>
  <Words>396</Words>
  <Application>Microsoft Office PowerPoint</Application>
  <PresentationFormat>On-screen Show (4:3)</PresentationFormat>
  <Paragraphs>52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Clarity</vt:lpstr>
      <vt:lpstr>What were we doing in 6C?</vt:lpstr>
      <vt:lpstr>In this investigation,</vt:lpstr>
      <vt:lpstr>Vocabulary and Notation</vt:lpstr>
      <vt:lpstr>Big Idea</vt:lpstr>
      <vt:lpstr>Cavalieri’s Principle</vt:lpstr>
      <vt:lpstr>Theorem 6.3</vt:lpstr>
      <vt:lpstr>Theorem 6.4</vt:lpstr>
      <vt:lpstr>Theorem 6.5</vt:lpstr>
      <vt:lpstr>Theorem 6.6</vt:lpstr>
      <vt:lpstr>Theorem 6.7</vt:lpstr>
      <vt:lpstr>Theorem 6.8</vt:lpstr>
      <vt:lpstr>Discussion Question</vt:lpstr>
      <vt:lpstr>Discussion Question</vt:lpstr>
      <vt:lpstr>Problems</vt:lpstr>
      <vt:lpstr>Are you ready for 6C?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6C?</dc:title>
  <dc:creator>Shigehito Tanaka</dc:creator>
  <cp:lastModifiedBy>Shigehito Tanaka</cp:lastModifiedBy>
  <cp:revision>4</cp:revision>
  <dcterms:created xsi:type="dcterms:W3CDTF">2015-04-10T18:15:38Z</dcterms:created>
  <dcterms:modified xsi:type="dcterms:W3CDTF">2015-04-15T16:44:06Z</dcterms:modified>
</cp:coreProperties>
</file>