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7" r:id="rId9"/>
    <p:sldId id="278" r:id="rId10"/>
    <p:sldId id="279" r:id="rId11"/>
    <p:sldId id="266" r:id="rId12"/>
    <p:sldId id="267" r:id="rId13"/>
    <p:sldId id="268" r:id="rId14"/>
    <p:sldId id="270" r:id="rId15"/>
    <p:sldId id="271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85AAE3-E313-4A18-81D1-0E08EAB85B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9E77DE-A314-406E-B391-A11C7127A5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/>
              <a:t>What were we doing in </a:t>
            </a:r>
            <a:r>
              <a:rPr lang="en-US" sz="5400" b="1" dirty="0" smtClean="0"/>
              <a:t>4D?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Geometry Mathematical Reflection </a:t>
            </a:r>
            <a:r>
              <a:rPr lang="en-US" dirty="0" smtClean="0"/>
              <a:t>4D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SSS Similarity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three corresponding sides.</a:t>
            </a:r>
          </a:p>
          <a:p>
            <a:r>
              <a:rPr lang="en-US" dirty="0" smtClean="0"/>
              <a:t>If all of the are proportional, they are similar.</a:t>
            </a:r>
            <a:endParaRPr lang="en-US" dirty="0"/>
          </a:p>
        </p:txBody>
      </p:sp>
      <p:pic>
        <p:nvPicPr>
          <p:cNvPr id="4098" name="Picture 2" descr="https://encrypted-tbn2.gstatic.com/images?q=tbn:ANd9GcREu8aEyRZXKILshZ13Dzn1zmfAA_b3iRqUQlb55JX1mAPP4rd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8" y="3686174"/>
            <a:ext cx="34099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TT5Re4qy9r85n3CXBEdl3Oa48etvpPYLa2njZds-yYazyxdui8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86" y="4114800"/>
            <a:ext cx="32657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5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Q. </a:t>
            </a:r>
            <a:r>
              <a:rPr lang="en-US" sz="2400" dirty="0" smtClean="0"/>
              <a:t>What does it mean for two figures to be similar?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One figure is a scaled copy of the other.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75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Q. </a:t>
            </a:r>
            <a:r>
              <a:rPr lang="en-US" dirty="0" smtClean="0"/>
              <a:t>What are some tests for triangle similarity?</a:t>
            </a:r>
            <a:endParaRPr lang="en-US" b="0" dirty="0" smtClean="0"/>
          </a:p>
          <a:p>
            <a:pPr marL="0" indent="0">
              <a:buNone/>
            </a:pPr>
            <a:r>
              <a:rPr lang="en-US" b="1" dirty="0" smtClean="0"/>
              <a:t>Ans.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AA Similarity Theorem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SAS Similarity Theorem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SSS Similarity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5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Q. </a:t>
                </a:r>
                <a:r>
                  <a:rPr lang="en-US" dirty="0" smtClean="0"/>
                  <a:t>If the common ratio of two similar figures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b="0" dirty="0" smtClean="0"/>
                  <a:t>what is the ratio of their areas?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Ans.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6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the figure at the right, suppose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𝐶𝐷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⊥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bar>
                  </m:oMath>
                </a14:m>
                <a:r>
                  <a:rPr lang="en-US" dirty="0" smtClean="0"/>
                  <a:t>. How many similar triangles can you find? Prove that all the ones you find are similar. Use the triangle similarity tests.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3858358" cy="23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In the figure at the right,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Δ</m:t>
                    </m:r>
                    <m:r>
                      <a:rPr lang="en-US" sz="1800" b="0" i="1" smtClean="0">
                        <a:latin typeface="Cambria Math"/>
                      </a:rPr>
                      <m:t>𝐴𝐵𝐶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Δ</m:t>
                    </m:r>
                    <m:r>
                      <a:rPr lang="en-US" sz="1800" b="0" i="1" smtClean="0">
                        <a:latin typeface="Cambria Math"/>
                      </a:rPr>
                      <m:t>𝐸𝐷𝐶</m:t>
                    </m:r>
                    <m:r>
                      <a:rPr lang="en-US" sz="1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1800" dirty="0" smtClean="0"/>
                  <a:t> 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Δ</m:t>
                    </m:r>
                    <m:r>
                      <a:rPr lang="en-US" sz="1800" b="0" i="1" smtClean="0">
                        <a:latin typeface="Cambria Math"/>
                      </a:rPr>
                      <m:t>𝐹𝐷𝐴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Δ</m:t>
                    </m:r>
                    <m:r>
                      <a:rPr lang="en-US" sz="1800" b="0" i="1" smtClean="0">
                        <a:latin typeface="Cambria Math"/>
                      </a:rPr>
                      <m:t>𝐹𝐵𝐸</m:t>
                    </m:r>
                    <m:r>
                      <a:rPr lang="en-US" sz="18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7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895600"/>
            <a:ext cx="520383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8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quadrilateral,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𝐸𝐹𝐺𝐻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𝐸𝐹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∥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𝐻𝐺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𝐸𝐻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⊥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𝐸𝐹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𝐸𝐹</m:t>
                    </m:r>
                    <m:r>
                      <a:rPr lang="en-US" b="0" i="1" smtClean="0">
                        <a:latin typeface="Cambria Math"/>
                      </a:rPr>
                      <m:t>=6, </m:t>
                    </m:r>
                    <m:r>
                      <a:rPr lang="en-US" b="0" i="1" smtClean="0">
                        <a:latin typeface="Cambria Math"/>
                      </a:rPr>
                      <m:t>𝐹𝐺</m:t>
                    </m:r>
                    <m:r>
                      <a:rPr lang="en-US" b="0" i="1" smtClean="0">
                        <a:latin typeface="Cambria Math"/>
                      </a:rPr>
                      <m:t>=5, </m:t>
                    </m:r>
                    <m:r>
                      <a:rPr lang="en-US" b="0" i="1" smtClean="0">
                        <a:latin typeface="Cambria Math"/>
                      </a:rPr>
                      <m:t>𝐺𝐻</m:t>
                    </m:r>
                    <m:r>
                      <a:rPr lang="en-US" b="0" i="1" smtClean="0">
                        <a:latin typeface="Cambria Math"/>
                      </a:rPr>
                      <m:t>=10,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𝐸𝐻</m:t>
                    </m:r>
                    <m:r>
                      <a:rPr lang="en-US" b="0" i="1" smtClean="0">
                        <a:latin typeface="Cambria Math"/>
                      </a:rPr>
                      <m:t>=3.</m:t>
                    </m:r>
                  </m:oMath>
                </a14:m>
                <a:endParaRPr lang="en-US" dirty="0" smtClean="0"/>
              </a:p>
              <a:p>
                <a:pPr marL="457200" indent="-457200">
                  <a:buAutoNum type="alphaLcPeriod"/>
                </a:pPr>
                <a:r>
                  <a:rPr lang="en-US" dirty="0" smtClean="0"/>
                  <a:t>Find the area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𝐸𝐹𝐺𝐻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457200" indent="-457200">
                  <a:buAutoNum type="alphaLcPeriod"/>
                </a:pPr>
                <a:r>
                  <a:rPr lang="en-US" dirty="0" smtClean="0"/>
                  <a:t>Scale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𝐸𝐹𝐺𝐻</m:t>
                    </m:r>
                  </m:oMath>
                </a14:m>
                <a:r>
                  <a:rPr lang="en-US" dirty="0" smtClean="0"/>
                  <a:t> by 3. Call the scaled copy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𝐼𝐽𝐾𝐿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𝐸𝐹𝐺𝐻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𝐼𝐽𝐾𝐿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Find the area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𝐼𝐽𝐾𝐿</m:t>
                    </m:r>
                  </m:oMath>
                </a14:m>
                <a:r>
                  <a:rPr lang="en-US" b="1" dirty="0" smtClean="0"/>
                  <a:t>.</a:t>
                </a:r>
              </a:p>
              <a:p>
                <a:pPr marL="457200" indent="-457200">
                  <a:buAutoNum type="alphaLcPeriod"/>
                </a:pPr>
                <a:r>
                  <a:rPr lang="en-US" dirty="0" smtClean="0"/>
                  <a:t>What is the ratio of the areas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𝐸𝐹𝐻𝐺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𝐼𝐽𝐾𝐿</m:t>
                    </m:r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r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3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Homework </a:t>
            </a:r>
            <a:r>
              <a:rPr lang="en-US" dirty="0" smtClean="0"/>
              <a:t>4D </a:t>
            </a:r>
            <a:r>
              <a:rPr lang="en-US" dirty="0" smtClean="0"/>
              <a:t>is due on </a:t>
            </a:r>
            <a:r>
              <a:rPr lang="en-US" b="1" dirty="0" smtClean="0"/>
              <a:t>Friday, Dec. 1/16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Homework Session for </a:t>
            </a:r>
            <a:r>
              <a:rPr lang="en-US" dirty="0" smtClean="0"/>
              <a:t>4D </a:t>
            </a:r>
            <a:r>
              <a:rPr lang="en-US" dirty="0" smtClean="0"/>
              <a:t>is </a:t>
            </a:r>
          </a:p>
          <a:p>
            <a:r>
              <a:rPr lang="en-US" dirty="0" smtClean="0"/>
              <a:t>For Period 2-3 is on Period 7 Thursday 1/15.</a:t>
            </a:r>
          </a:p>
          <a:p>
            <a:r>
              <a:rPr lang="en-US" dirty="0" smtClean="0"/>
              <a:t>For Period 5-6 is on 1/15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ready for </a:t>
            </a:r>
            <a:r>
              <a:rPr lang="en-US" dirty="0" smtClean="0"/>
              <a:t>5A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If not, seek extra help before it’s too late!!</a:t>
                </a:r>
              </a:p>
              <a:p>
                <a:r>
                  <a:rPr lang="en-US" u="sng" dirty="0" smtClean="0"/>
                  <a:t>Summary video</a:t>
                </a:r>
                <a:r>
                  <a:rPr lang="en-US" dirty="0" smtClean="0"/>
                  <a:t> for </a:t>
                </a:r>
                <a:r>
                  <a:rPr lang="en-US" dirty="0" smtClean="0"/>
                  <a:t>4D </a:t>
                </a:r>
                <a:r>
                  <a:rPr lang="en-US" dirty="0" smtClean="0"/>
                  <a:t>is available in my website.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 </a:t>
                </a:r>
                <a:r>
                  <a:rPr lang="en-US" dirty="0" smtClean="0"/>
                  <a:t>5A</a:t>
                </a:r>
                <a:r>
                  <a:rPr lang="en-US" dirty="0" smtClean="0"/>
                  <a:t>, </a:t>
                </a:r>
                <a:r>
                  <a:rPr lang="en-US" dirty="0" smtClean="0"/>
                  <a:t>you will learn how to</a:t>
                </a:r>
              </a:p>
              <a:p>
                <a:r>
                  <a:rPr lang="en-US" dirty="0" smtClean="0"/>
                  <a:t>Approximate areas of closed curves with inner and outer sums</a:t>
                </a:r>
              </a:p>
              <a:p>
                <a:r>
                  <a:rPr lang="en-US" dirty="0" smtClean="0"/>
                  <a:t>Approximate perimeters </a:t>
                </a:r>
                <a:r>
                  <a:rPr lang="en-US" smtClean="0"/>
                  <a:t>of closed </a:t>
                </a:r>
                <a:r>
                  <a:rPr lang="en-US" dirty="0" smtClean="0"/>
                  <a:t>curves with linear approximation</a:t>
                </a:r>
              </a:p>
              <a:p>
                <a:r>
                  <a:rPr lang="en-US" dirty="0" smtClean="0"/>
                  <a:t>Establish that the area of a regular polygon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the perimeter times the apothem</a:t>
                </a:r>
              </a:p>
              <a:p>
                <a:r>
                  <a:rPr lang="en-US" dirty="0" smtClean="0"/>
                  <a:t>Approximate areas and perimeters of circles with inscribed and circumscribed regular polygons.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2538" b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6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investigation,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You studied similar figures.</a:t>
            </a:r>
          </a:p>
          <a:p>
            <a:r>
              <a:rPr lang="en-US" sz="2400" dirty="0" smtClean="0"/>
              <a:t>You used the AA, SAS, and SSS tests to determine whether two triangles are similar.</a:t>
            </a:r>
          </a:p>
          <a:p>
            <a:r>
              <a:rPr lang="en-US" sz="2400" dirty="0" smtClean="0"/>
              <a:t>You also used scale factors to find the areas of two similar figures.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442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Habits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You developed these habits and skills:</a:t>
            </a:r>
          </a:p>
          <a:p>
            <a:r>
              <a:rPr lang="en-US" sz="2400" dirty="0" smtClean="0"/>
              <a:t>Visualize similar triangles.</a:t>
            </a:r>
          </a:p>
          <a:p>
            <a:r>
              <a:rPr lang="en-US" sz="2400" dirty="0" smtClean="0"/>
              <a:t>Look for invariant ratios.</a:t>
            </a:r>
          </a:p>
          <a:p>
            <a:r>
              <a:rPr lang="en-US" sz="2400" dirty="0" smtClean="0"/>
              <a:t>Make logical inferences to prove similarity.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04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the converse</a:t>
            </a:r>
          </a:p>
          <a:p>
            <a:r>
              <a:rPr lang="en-US" sz="2800" dirty="0" smtClean="0"/>
              <a:t>Think it through</a:t>
            </a:r>
          </a:p>
          <a:p>
            <a:r>
              <a:rPr lang="en-US" sz="2800" dirty="0" smtClean="0"/>
              <a:t>Simplify</a:t>
            </a:r>
          </a:p>
          <a:p>
            <a:r>
              <a:rPr lang="en-US" sz="2800" dirty="0" smtClean="0"/>
              <a:t>Prove a special case</a:t>
            </a: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749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and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2800" dirty="0" smtClean="0"/>
              <a:t>Similar figures</a:t>
            </a:r>
          </a:p>
          <a:p>
            <a:r>
              <a:rPr lang="en-US" sz="2800" dirty="0" smtClean="0">
                <a:sym typeface="Symbol"/>
              </a:rPr>
              <a:t> (is similar to)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41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Similar figures mean figures with:</a:t>
            </a:r>
          </a:p>
          <a:p>
            <a:pPr lvl="1"/>
            <a:r>
              <a:rPr lang="en-US" sz="2800" dirty="0" smtClean="0"/>
              <a:t>Congruent </a:t>
            </a:r>
            <a:r>
              <a:rPr lang="en-US" sz="2800" dirty="0"/>
              <a:t>corresponding angles </a:t>
            </a:r>
          </a:p>
          <a:p>
            <a:pPr lvl="1"/>
            <a:r>
              <a:rPr lang="en-US" sz="2800" dirty="0" smtClean="0"/>
              <a:t>Proportional </a:t>
            </a:r>
            <a:r>
              <a:rPr lang="en-US" sz="2800" dirty="0"/>
              <a:t>corresponding sides.</a:t>
            </a:r>
          </a:p>
          <a:p>
            <a:r>
              <a:rPr lang="en-US" sz="2800" dirty="0" smtClean="0"/>
              <a:t>3 Tests for similarity</a:t>
            </a:r>
            <a:endParaRPr lang="en-US" sz="2800" dirty="0" smtClean="0"/>
          </a:p>
          <a:p>
            <a:pPr lvl="1"/>
            <a:r>
              <a:rPr lang="en-US" sz="2600" dirty="0" smtClean="0"/>
              <a:t>AA Similarity Test</a:t>
            </a:r>
          </a:p>
          <a:p>
            <a:pPr lvl="1"/>
            <a:r>
              <a:rPr lang="en-US" sz="2600" dirty="0" smtClean="0"/>
              <a:t>SAS Similarity Test</a:t>
            </a:r>
          </a:p>
          <a:p>
            <a:pPr lvl="1"/>
            <a:r>
              <a:rPr lang="en-US" sz="2600" dirty="0" smtClean="0"/>
              <a:t>SSS Similarity Test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7155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figures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𝑃𝑄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𝑄𝑅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𝑅𝑃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≅∠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≅∠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b="0" i="1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024063"/>
            <a:ext cx="54197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 Similarity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two corresponding angles.  If they are congruent, then two triangles are similar.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2590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2590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60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Similarity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two corresponding sides and a corresponding angles.</a:t>
            </a:r>
          </a:p>
          <a:p>
            <a:r>
              <a:rPr lang="en-US" dirty="0" smtClean="0"/>
              <a:t>If two corresponding sides are proportional, and corresponding angles are congruent, then they are similar.</a:t>
            </a:r>
            <a:endParaRPr lang="en-US" dirty="0"/>
          </a:p>
        </p:txBody>
      </p:sp>
      <p:pic>
        <p:nvPicPr>
          <p:cNvPr id="3074" name="Picture 2" descr="https://encrypted-tbn2.gstatic.com/images?q=tbn:ANd9GcRwari9-uhBZ2hB1W1bWZUIJ2uj6nGsNg8vMFDu-L9F1nkEjv6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63" y="4191000"/>
            <a:ext cx="350923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63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</TotalTime>
  <Words>560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What were we doing in 4D?</vt:lpstr>
      <vt:lpstr>In this investigation,</vt:lpstr>
      <vt:lpstr>Habits and Skills</vt:lpstr>
      <vt:lpstr>DHoM</vt:lpstr>
      <vt:lpstr>Vocabulary and Notation</vt:lpstr>
      <vt:lpstr>Big Idea</vt:lpstr>
      <vt:lpstr>Similar figures</vt:lpstr>
      <vt:lpstr>AA Similarity Test</vt:lpstr>
      <vt:lpstr>SAS Similarity Test</vt:lpstr>
      <vt:lpstr>SSS Similarity Test</vt:lpstr>
      <vt:lpstr>Discussion Question</vt:lpstr>
      <vt:lpstr>Discussion Question</vt:lpstr>
      <vt:lpstr>Discussion Question</vt:lpstr>
      <vt:lpstr>Problem 1</vt:lpstr>
      <vt:lpstr>Problem 2</vt:lpstr>
      <vt:lpstr>Problem 3</vt:lpstr>
      <vt:lpstr>HOMEWORK!!</vt:lpstr>
      <vt:lpstr>Are you ready for 5A?</vt:lpstr>
    </vt:vector>
  </TitlesOfParts>
  <Company>Lawrence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we doing in 4D?</dc:title>
  <dc:creator>Shigehito Tanaka</dc:creator>
  <cp:lastModifiedBy>Shigehito Tanaka</cp:lastModifiedBy>
  <cp:revision>4</cp:revision>
  <dcterms:created xsi:type="dcterms:W3CDTF">2015-01-12T19:24:32Z</dcterms:created>
  <dcterms:modified xsi:type="dcterms:W3CDTF">2015-01-12T20:02:08Z</dcterms:modified>
</cp:coreProperties>
</file>