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7" r:id="rId10"/>
    <p:sldId id="265" r:id="rId11"/>
    <p:sldId id="266" r:id="rId12"/>
    <p:sldId id="279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59" autoAdjust="0"/>
  </p:normalViewPr>
  <p:slideViewPr>
    <p:cSldViewPr>
      <p:cViewPr>
        <p:scale>
          <a:sx n="75" d="100"/>
          <a:sy n="75" d="100"/>
        </p:scale>
        <p:origin x="-53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AB855A-39D7-4F79-8CAB-590981118D2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CA1908-A480-4455-AD88-3B38FCA2E4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were we doing in 4C?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Q. What is the mathematical meaning of </a:t>
            </a:r>
            <a:r>
              <a:rPr lang="en-US" sz="2400" i="1" dirty="0" smtClean="0"/>
              <a:t>dilation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process of expanding or shrinking a figure without changing its shape.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35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Q. </a:t>
                </a:r>
                <a:r>
                  <a:rPr lang="en-US" dirty="0" smtClean="0"/>
                  <a:t>If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on side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b="0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𝐴𝐵𝐶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b="0" dirty="0" smtClean="0"/>
                  <a:t> is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b="0" dirty="0" smtClean="0"/>
                  <a:t> is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then what can you say about the relationship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𝐴𝐵𝐶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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𝐴𝐷𝐸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are scaled copies of each other.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Q. </a:t>
            </a:r>
            <a:r>
              <a:rPr lang="en-US" dirty="0" smtClean="0"/>
              <a:t>What are the side-splitter theorem?</a:t>
            </a:r>
            <a:endParaRPr lang="en-US" b="0" dirty="0" smtClean="0"/>
          </a:p>
          <a:p>
            <a:pPr marL="0" indent="0">
              <a:buNone/>
            </a:pPr>
            <a:r>
              <a:rPr lang="en-US" b="1" dirty="0" smtClean="0"/>
              <a:t>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Proportional Side-Splitter Theorem says that is a segment with endpoints on two sides of a triangle splits those sides proportionally, then it is parallel to the third sides.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Parallel Side-Splitter Theorem says that if a segment that splits two sides of a triangle is parallel to the third side, then it splits the two sides proportionally.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Q. </a:t>
            </a:r>
            <a:r>
              <a:rPr lang="en-US" dirty="0" smtClean="0"/>
              <a:t>If two triangles have the same height, and you know the ratio of their areas, what is the ratio of the lengths of their bases?</a:t>
            </a:r>
            <a:endParaRPr lang="en-US" b="0" dirty="0" smtClean="0"/>
          </a:p>
          <a:p>
            <a:pPr marL="0" indent="0">
              <a:buNone/>
            </a:pPr>
            <a:r>
              <a:rPr lang="en-US" b="1" dirty="0" smtClean="0"/>
              <a:t>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same as the ratio of the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𝐼𝑛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 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𝐴𝐵𝐶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  <a:sym typeface="Symbol"/>
                            </a:rPr>
                            <m:t>𝐷𝐸</m:t>
                          </m:r>
                        </m:e>
                      </m:acc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1800" i="1" smtClean="0">
                          <a:latin typeface="Cambria Math"/>
                          <a:ea typeface="Cambria Math"/>
                          <a:sym typeface="Symbol"/>
                        </a:rPr>
                        <m:t>ǁ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𝐴𝐶</m:t>
                          </m:r>
                        </m:e>
                      </m:acc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, 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𝐷𝐵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sym typeface="Symbol"/>
                            </a:rPr>
                            <m:t>3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𝐴𝐵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, 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𝐴𝐵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=6, 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𝐵𝐸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=3, 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𝑎𝑛𝑑</m:t>
                      </m:r>
                      <m:r>
                        <a:rPr lang="en-US" sz="1800" b="0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𝐴𝐶</m:t>
                      </m:r>
                      <m:r>
                        <a:rPr lang="en-US" sz="1800" b="0" i="1" smtClean="0">
                          <a:latin typeface="Cambria Math"/>
                        </a:rPr>
                        <m:t>=12.  </m:t>
                      </m:r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𝑊h𝑎𝑡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𝑎𝑟𝑒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𝐵𝐶</m:t>
                      </m:r>
                      <m:r>
                        <a:rPr lang="en-US" sz="1800" b="0" i="1" smtClean="0">
                          <a:latin typeface="Cambria Math"/>
                        </a:rPr>
                        <m:t>, </m:t>
                      </m:r>
                      <m:r>
                        <a:rPr lang="en-US" sz="1800" b="0" i="1" smtClean="0">
                          <a:latin typeface="Cambria Math"/>
                        </a:rPr>
                        <m:t>𝐷𝐸</m:t>
                      </m:r>
                      <m:r>
                        <a:rPr lang="en-US" sz="1800" b="0" i="1" smtClean="0">
                          <a:latin typeface="Cambria Math"/>
                        </a:rPr>
                        <m:t>, </m:t>
                      </m:r>
                      <m:r>
                        <a:rPr lang="en-US" sz="1800" b="0" i="1" smtClean="0">
                          <a:latin typeface="Cambria Math"/>
                        </a:rPr>
                        <m:t>𝑎𝑛𝑑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𝐷𝐵</m:t>
                      </m:r>
                      <m:r>
                        <a:rPr lang="en-US" sz="18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4433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𝐸𝐹𝐺𝐻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𝑖𝑠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𝑎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𝑞𝑢𝑎𝑑𝑟𝑖𝑙𝑎𝑡𝑒𝑟𝑎𝑙</m:t>
                      </m:r>
                      <m:r>
                        <a:rPr lang="en-US" sz="1800" b="0" i="1" smtClean="0">
                          <a:latin typeface="Cambria Math"/>
                        </a:rPr>
                        <m:t>. </m:t>
                      </m:r>
                      <m:r>
                        <a:rPr lang="en-US" sz="1800" b="0" i="1" smtClean="0">
                          <a:latin typeface="Cambria Math"/>
                        </a:rPr>
                        <m:t>𝐶𝐻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𝐻𝐸</m:t>
                      </m:r>
                      <m:r>
                        <a:rPr lang="en-US" sz="1800" b="0" i="1" smtClean="0">
                          <a:latin typeface="Cambria Math"/>
                        </a:rPr>
                        <m:t>, </m:t>
                      </m:r>
                      <m:r>
                        <a:rPr lang="en-US" sz="1800" b="0" i="1" smtClean="0">
                          <a:latin typeface="Cambria Math"/>
                        </a:rPr>
                        <m:t>𝐻𝐷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𝐻𝐺</m:t>
                      </m:r>
                      <m:r>
                        <a:rPr lang="en-US" sz="1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𝐴𝐹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𝐸𝐹</m:t>
                      </m:r>
                      <m:r>
                        <a:rPr lang="en-US" sz="1800" b="0" i="1" smtClean="0">
                          <a:latin typeface="Cambria Math"/>
                        </a:rPr>
                        <m:t>, </m:t>
                      </m:r>
                      <m:r>
                        <a:rPr lang="en-US" sz="1800" b="0" i="1" smtClean="0">
                          <a:latin typeface="Cambria Math"/>
                        </a:rPr>
                        <m:t>𝑎𝑛𝑑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𝐵𝐹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𝐹𝐺</m:t>
                      </m:r>
                      <m:r>
                        <a:rPr lang="en-US" sz="1800" b="0" i="1" smtClean="0">
                          <a:latin typeface="Cambria Math"/>
                        </a:rPr>
                        <m:t>.</m:t>
                      </m:r>
                      <m:r>
                        <a:rPr lang="en-US" sz="1800" b="0" i="0" smtClean="0">
                          <a:latin typeface="Cambria Math"/>
                        </a:rPr>
                        <m:t>  </m:t>
                      </m:r>
                      <m:r>
                        <a:rPr lang="en-US" sz="1800" b="0" i="1" smtClean="0">
                          <a:latin typeface="Cambria Math"/>
                        </a:rPr>
                        <m:t>𝑃𝑟𝑜𝑣𝑒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𝑡h𝑎𝑡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ǁ 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𝐶𝐷</m:t>
                          </m:r>
                        </m:e>
                      </m:acc>
                      <m:r>
                        <a:rPr lang="en-US" sz="1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799"/>
            <a:ext cx="3200400" cy="270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side-splitter theorems to prove the Midline Theorem.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69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𝑆𝑢𝑝𝑝𝑜𝑠𝑒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𝑦𝑜𝑢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𝑤𝑎𝑛𝑡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𝑡𝑜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𝑠𝑐𝑎𝑙𝑒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𝑎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𝑠𝑒𝑔𝑚𝑒𝑛𝑡</m:t>
                      </m:r>
                      <m:r>
                        <a:rPr lang="en-US" i="1" dirty="0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𝑏𝑦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𝑡h𝑒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𝑓𝑎𝑐𝑡𝑜𝑟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𝑢𝑠𝑒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𝑝𝑜𝑖𝑛𝑡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𝑛𝑜𝑡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𝑎𝑠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𝑡h𝑒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𝑐𝑒𝑛𝑡𝑒𝑟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𝑜𝑓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𝑑𝑖𝑙𝑎𝑡𝑖𝑜𝑛</m:t>
                      </m:r>
                      <m:r>
                        <a:rPr lang="en-US" b="0" i="1" dirty="0" smtClean="0">
                          <a:latin typeface="Cambria Math"/>
                        </a:rPr>
                        <m:t>. </m:t>
                      </m:r>
                      <m:r>
                        <a:rPr lang="en-US" b="0" i="1" dirty="0" smtClean="0">
                          <a:latin typeface="Cambria Math"/>
                        </a:rPr>
                        <m:t>𝐷𝑒𝑠𝑐𝑟𝑖𝑏𝑒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𝑒𝑎𝑐h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𝑠𝑡𝑒𝑝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𝑦𝑜𝑢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𝑤𝑜𝑢𝑙𝑑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𝑢𝑠𝑒</m:t>
                      </m:r>
                      <m:r>
                        <a:rPr lang="en-US" b="0" i="1" dirty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𝐺𝑖𝑣𝑒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𝑎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𝑟𝑒𝑎𝑠𝑜𝑛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𝑓𝑜𝑟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𝑒𝑎𝑐h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𝑠𝑡𝑒𝑝</m:t>
                      </m:r>
                      <m:r>
                        <a:rPr lang="en-US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89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0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𝐼𝑛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𝑡h𝑒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𝑑𝑖𝑎𝑔𝑟𝑎𝑚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𝑎𝑡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𝑡h𝑒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𝑟𝑖𝑔h𝑡</m:t>
                      </m:r>
                      <m:r>
                        <a:rPr lang="en-US" b="0" i="1" dirty="0" smtClean="0">
                          <a:latin typeface="Cambria Math"/>
                        </a:rPr>
                        <m:t>, </m:t>
                      </m:r>
                      <m:r>
                        <a:rPr lang="en-US" b="0" i="1" dirty="0" smtClean="0">
                          <a:latin typeface="Cambria Math"/>
                        </a:rPr>
                        <m:t>𝐴𝐷</m:t>
                      </m:r>
                      <m:r>
                        <a:rPr lang="en-US" b="0" i="1" dirty="0" smtClean="0">
                          <a:latin typeface="Cambria Math"/>
                        </a:rPr>
                        <m:t>=24,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𝐸𝐷</m:t>
                      </m:r>
                      <m:r>
                        <a:rPr lang="en-US" b="0" i="1" dirty="0" smtClean="0">
                          <a:latin typeface="Cambria Math"/>
                        </a:rPr>
                        <m:t>=8, </m:t>
                      </m:r>
                      <m:r>
                        <a:rPr lang="en-US" b="0" i="1" dirty="0" smtClean="0">
                          <a:latin typeface="Cambria Math"/>
                        </a:rPr>
                        <m:t>𝐷𝐶</m:t>
                      </m:r>
                      <m:r>
                        <a:rPr lang="en-US" b="0" i="1" dirty="0" smtClean="0">
                          <a:latin typeface="Cambria Math"/>
                        </a:rPr>
                        <m:t>=21, </m:t>
                      </m:r>
                      <m:r>
                        <a:rPr lang="en-US" b="0" i="1" dirty="0" smtClean="0">
                          <a:latin typeface="Cambria Math"/>
                        </a:rPr>
                        <m:t>𝑎𝑛𝑑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𝐷𝐹</m:t>
                      </m:r>
                      <m:r>
                        <a:rPr lang="en-US" b="0" i="1" dirty="0" smtClean="0">
                          <a:latin typeface="Cambria Math"/>
                        </a:rPr>
                        <m:t>=7. 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𝐻𝐵𝐺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𝑖𝑠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𝑎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𝑠𝑐𝑎𝑙𝑒𝑑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𝑐𝑜𝑝𝑦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𝑜𝑓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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𝐴𝐵𝐶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𝑠𝑢𝑐h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𝑡h𝑎𝑡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𝑖𝑡𝑠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𝑎𝑟𝑒𝑎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𝑖𝑠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sym typeface="Symbol"/>
                            </a:rPr>
                            <m:t>9</m:t>
                          </m:r>
                        </m:den>
                      </m:f>
                      <m:r>
                        <a:rPr lang="en-US" i="1" dirty="0">
                          <a:latin typeface="Cambria Math"/>
                          <a:sym typeface="Symbol"/>
                        </a:rPr>
                        <m:t>𝑡h𝑒</m:t>
                      </m:r>
                      <m:r>
                        <a:rPr lang="en-US" i="1" dirty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sym typeface="Symbol"/>
                        </a:rPr>
                        <m:t>𝑎𝑟𝑒</m:t>
                      </m:r>
                      <m:r>
                        <a:rPr lang="en-US" i="1" dirty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sym typeface="Symbol"/>
                        </a:rPr>
                        <m:t>𝑜𝑓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sym typeface="Symbol"/>
                        </a:rPr>
                        <m:t></m:t>
                      </m:r>
                      <m:r>
                        <a:rPr lang="en-US" i="1" dirty="0">
                          <a:latin typeface="Cambria Math"/>
                          <a:sym typeface="Symbol"/>
                        </a:rPr>
                        <m:t>𝐴𝐵𝐶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.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𝑃𝑟𝑜𝑣𝑒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𝑡h𝑎𝑡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𝐸𝐹𝐺𝐻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𝑖𝑠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𝑎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𝑝𝑎𝑟𝑎𝑙𝑙𝑒𝑙𝑜𝑔𝑟𝑎𝑚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2771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Homework </a:t>
            </a:r>
            <a:r>
              <a:rPr lang="en-US" dirty="0" smtClean="0"/>
              <a:t>4C </a:t>
            </a:r>
            <a:r>
              <a:rPr lang="en-US" dirty="0" smtClean="0"/>
              <a:t>is due on </a:t>
            </a:r>
            <a:r>
              <a:rPr lang="en-US" b="1" dirty="0" smtClean="0"/>
              <a:t>Friday, Dec. </a:t>
            </a:r>
            <a:r>
              <a:rPr lang="en-US" b="1" dirty="0" smtClean="0"/>
              <a:t>1/16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Homework Session for </a:t>
            </a:r>
            <a:r>
              <a:rPr lang="en-US" dirty="0" smtClean="0"/>
              <a:t>4C </a:t>
            </a:r>
            <a:r>
              <a:rPr lang="en-US" dirty="0" smtClean="0"/>
              <a:t>is </a:t>
            </a:r>
          </a:p>
          <a:p>
            <a:r>
              <a:rPr lang="en-US" dirty="0" smtClean="0"/>
              <a:t>For Period 2-3 is on </a:t>
            </a:r>
            <a:r>
              <a:rPr lang="en-US" dirty="0" smtClean="0"/>
              <a:t>Period 7 Thurs</a:t>
            </a:r>
            <a:r>
              <a:rPr lang="en-US" dirty="0" smtClean="0"/>
              <a:t>day 1/15.</a:t>
            </a:r>
            <a:endParaRPr lang="en-US" dirty="0" smtClean="0"/>
          </a:p>
          <a:p>
            <a:r>
              <a:rPr lang="en-US" dirty="0" smtClean="0"/>
              <a:t>For Period </a:t>
            </a:r>
            <a:r>
              <a:rPr lang="en-US" dirty="0" smtClean="0"/>
              <a:t>5-6 </a:t>
            </a:r>
            <a:r>
              <a:rPr lang="en-US" dirty="0" smtClean="0"/>
              <a:t>is </a:t>
            </a:r>
            <a:r>
              <a:rPr lang="en-US" dirty="0" smtClean="0"/>
              <a:t>on 1/15 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You explored </a:t>
            </a:r>
            <a:r>
              <a:rPr lang="en-US" dirty="0" smtClean="0"/>
              <a:t>parallels and proportions in nested triangles.</a:t>
            </a:r>
          </a:p>
          <a:p>
            <a:r>
              <a:rPr lang="en-US" sz="2400" dirty="0" smtClean="0"/>
              <a:t>You proved the side-splitter theorems.</a:t>
            </a:r>
          </a:p>
        </p:txBody>
      </p:sp>
    </p:spTree>
    <p:extLst>
      <p:ext uri="{BB962C8B-B14F-4D97-AF65-F5344CB8AC3E}">
        <p14:creationId xmlns:p14="http://schemas.microsoft.com/office/powerpoint/2010/main" val="35947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4B?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If not, seek extra help before it’s too late!!</a:t>
            </a:r>
          </a:p>
          <a:p>
            <a:r>
              <a:rPr lang="en-US" u="sng" dirty="0" smtClean="0"/>
              <a:t>Summary video</a:t>
            </a:r>
            <a:r>
              <a:rPr lang="en-US" dirty="0" smtClean="0"/>
              <a:t> for 4B is available in my </a:t>
            </a:r>
            <a:r>
              <a:rPr lang="en-US" smtClean="0"/>
              <a:t>website.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4B, you will learn how to</a:t>
            </a:r>
          </a:p>
          <a:p>
            <a:r>
              <a:rPr lang="en-US" dirty="0" smtClean="0"/>
              <a:t>Describe and use methods for constructing enlargements or reductions of shapes</a:t>
            </a:r>
          </a:p>
          <a:p>
            <a:r>
              <a:rPr lang="en-US" dirty="0" smtClean="0"/>
              <a:t>Explain and contrast the ratio method and parallel method for dilation</a:t>
            </a:r>
          </a:p>
          <a:p>
            <a:r>
              <a:rPr lang="en-US" dirty="0" smtClean="0"/>
              <a:t>Identify parallel segments and corresponding segments in a drawing and its scaled copy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 developed these habits and skills:</a:t>
            </a:r>
          </a:p>
          <a:p>
            <a:r>
              <a:rPr lang="en-US" sz="2400" dirty="0" smtClean="0"/>
              <a:t>Use ratios and proportions.</a:t>
            </a:r>
          </a:p>
          <a:p>
            <a:r>
              <a:rPr lang="en-US" dirty="0" smtClean="0"/>
              <a:t>Prove conjectures using scaled figures.</a:t>
            </a:r>
          </a:p>
          <a:p>
            <a:r>
              <a:rPr lang="en-US" sz="2400" dirty="0" smtClean="0"/>
              <a:t>Identify invariants.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Understand the process (</a:t>
            </a:r>
            <a:r>
              <a:rPr lang="en-US" sz="3200" dirty="0" err="1" smtClean="0"/>
              <a:t>pg</a:t>
            </a:r>
            <a:r>
              <a:rPr lang="en-US" sz="3200" dirty="0" smtClean="0"/>
              <a:t> 313)</a:t>
            </a:r>
          </a:p>
          <a:p>
            <a:r>
              <a:rPr lang="en-US" sz="3200" dirty="0" smtClean="0"/>
              <a:t>Make connections (</a:t>
            </a:r>
            <a:r>
              <a:rPr lang="en-US" sz="3200" dirty="0" err="1" smtClean="0"/>
              <a:t>pg</a:t>
            </a:r>
            <a:r>
              <a:rPr lang="en-US" sz="3200" dirty="0" smtClean="0"/>
              <a:t> 315)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729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800" dirty="0" smtClean="0"/>
              <a:t>Common ratio</a:t>
            </a:r>
          </a:p>
          <a:p>
            <a:r>
              <a:rPr lang="en-US" sz="2800" dirty="0" smtClean="0"/>
              <a:t>Nested triangles</a:t>
            </a:r>
          </a:p>
          <a:p>
            <a:r>
              <a:rPr lang="en-US" sz="2800" dirty="0" smtClean="0"/>
              <a:t>Splits two sides proportionally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5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“Ratio” means to compare and tell how many times as big or as long.</a:t>
            </a:r>
          </a:p>
          <a:p>
            <a:r>
              <a:rPr lang="en-US" sz="2800" dirty="0" smtClean="0"/>
              <a:t>“Proportionally” means to have the same ratio.</a:t>
            </a:r>
          </a:p>
        </p:txBody>
      </p:sp>
    </p:spTree>
    <p:extLst>
      <p:ext uri="{BB962C8B-B14F-4D97-AF65-F5344CB8AC3E}">
        <p14:creationId xmlns:p14="http://schemas.microsoft.com/office/powerpoint/2010/main" val="8918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</m:t>
                      </m:r>
                      <m:r>
                        <a:rPr lang="en-US" b="0" i="1" smtClean="0">
                          <a:latin typeface="Cambria Math"/>
                        </a:rPr>
                        <m:t> 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𝐴𝐵𝐶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𝐷𝐸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𝑠𝑝𝑙𝑖𝑡𝑠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𝑡𝑤𝑜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𝑠𝑖𝑑𝑒𝑠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𝑝𝑟𝑜𝑝𝑜𝑟𝑡𝑖𝑜𝑛𝑎𝑙𝑙𝑦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𝐴𝐷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𝐴𝐸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𝐴𝐷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𝑡h𝑒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𝒄𝒐𝒎𝒎𝒐𝒏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𝒓𝒂𝒕𝒊𝒐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8999"/>
            <a:ext cx="4495800" cy="23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9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Parallel </a:t>
            </a:r>
            <a:br>
              <a:rPr lang="en-US" dirty="0" smtClean="0"/>
            </a:br>
            <a:r>
              <a:rPr lang="en-US" dirty="0" smtClean="0"/>
              <a:t>Side-Splitter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𝐷𝐸</m:t>
                        </m:r>
                      </m:e>
                    </m:acc>
                    <m:r>
                      <a:rPr lang="en-US" sz="4000" i="1">
                        <a:latin typeface="Cambria Math"/>
                      </a:rPr>
                      <m:t>//</m:t>
                    </m:r>
                    <m:acc>
                      <m:accPr>
                        <m:chr m:val="̅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m:rPr>
                        <m:nor/>
                      </m:rPr>
                      <a:rPr lang="en-US" sz="4000"/>
                      <m:t> </m:t>
                    </m:r>
                    <m:r>
                      <m:rPr>
                        <m:nor/>
                      </m:rPr>
                      <a:rPr lang="en-US" sz="4000">
                        <a:sym typeface="Symbol"/>
                      </a:rPr>
                      <m:t></m:t>
                    </m:r>
                    <m:r>
                      <m:rPr>
                        <m:nor/>
                      </m:rPr>
                      <a:rPr lang="en-US" sz="4000"/>
                      <m:t> 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062287" cy="2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Proportinal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Side-Splitter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𝐴𝐶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sym typeface="Symbol"/>
                      </a:rPr>
                      <m:t>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𝐷𝐸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//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m:rPr>
                        <m:nor/>
                      </m:rPr>
                      <a:rPr lang="en-US" sz="3200"/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5" y="3048000"/>
            <a:ext cx="3338512" cy="248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723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What were we doing in 4C?</vt:lpstr>
      <vt:lpstr>In this investigation,</vt:lpstr>
      <vt:lpstr>Habits and Skills</vt:lpstr>
      <vt:lpstr>DHoM</vt:lpstr>
      <vt:lpstr>Vocabulary and Notation</vt:lpstr>
      <vt:lpstr>Big Idea</vt:lpstr>
      <vt:lpstr>Definitions</vt:lpstr>
      <vt:lpstr>The Parallel  Side-Splitter Theorem</vt:lpstr>
      <vt:lpstr>The Proportinal  Side-Splitter Theorem</vt:lpstr>
      <vt:lpstr>Discussion Question</vt:lpstr>
      <vt:lpstr>Discussion Question</vt:lpstr>
      <vt:lpstr>Discussion Question</vt:lpstr>
      <vt:lpstr>Discussion Question</vt:lpstr>
      <vt:lpstr>Problem 1</vt:lpstr>
      <vt:lpstr>Problem 2</vt:lpstr>
      <vt:lpstr>Problem 3</vt:lpstr>
      <vt:lpstr>Problem 4</vt:lpstr>
      <vt:lpstr>Problem 5</vt:lpstr>
      <vt:lpstr>HOMEWORK!!</vt:lpstr>
      <vt:lpstr>Are you ready for 4B?</vt:lpstr>
    </vt:vector>
  </TitlesOfParts>
  <Company>Lawrence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4C?</dc:title>
  <dc:creator>Shigehito Tanaka</dc:creator>
  <cp:lastModifiedBy>Shigehito Tanaka</cp:lastModifiedBy>
  <cp:revision>7</cp:revision>
  <dcterms:created xsi:type="dcterms:W3CDTF">2015-01-06T15:34:47Z</dcterms:created>
  <dcterms:modified xsi:type="dcterms:W3CDTF">2015-01-09T23:41:25Z</dcterms:modified>
</cp:coreProperties>
</file>