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79" r:id="rId8"/>
    <p:sldId id="278" r:id="rId9"/>
    <p:sldId id="280" r:id="rId10"/>
    <p:sldId id="281" r:id="rId11"/>
    <p:sldId id="282" r:id="rId12"/>
    <p:sldId id="283" r:id="rId13"/>
    <p:sldId id="284" r:id="rId14"/>
    <p:sldId id="285" r:id="rId15"/>
    <p:sldId id="269" r:id="rId16"/>
    <p:sldId id="270" r:id="rId17"/>
    <p:sldId id="286"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7" d="100"/>
          <a:sy n="27" d="100"/>
        </p:scale>
        <p:origin x="-33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F058E71-199E-4A15-AD7F-4A38B2105B4D}" type="datetimeFigureOut">
              <a:rPr lang="en-US" smtClean="0"/>
              <a:t>11/21/2014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11698D2-0955-4C62-873A-189D3D506E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58E71-199E-4A15-AD7F-4A38B2105B4D}"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8D2-0955-4C62-873A-189D3D506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58E71-199E-4A15-AD7F-4A38B2105B4D}"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8D2-0955-4C62-873A-189D3D506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58E71-199E-4A15-AD7F-4A38B2105B4D}"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8D2-0955-4C62-873A-189D3D506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58E71-199E-4A15-AD7F-4A38B2105B4D}"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8D2-0955-4C62-873A-189D3D506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058E71-199E-4A15-AD7F-4A38B2105B4D}" type="datetimeFigureOut">
              <a:rPr lang="en-US" smtClean="0"/>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698D2-0955-4C62-873A-189D3D506E93}"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F058E71-199E-4A15-AD7F-4A38B2105B4D}" type="datetimeFigureOut">
              <a:rPr lang="en-US" smtClean="0"/>
              <a:t>11/21/2014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698D2-0955-4C62-873A-189D3D506E93}"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58E71-199E-4A15-AD7F-4A38B2105B4D}" type="datetimeFigureOut">
              <a:rPr lang="en-US" smtClean="0"/>
              <a:t>11/21/2014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698D2-0955-4C62-873A-189D3D506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58E71-199E-4A15-AD7F-4A38B2105B4D}" type="datetimeFigureOut">
              <a:rPr lang="en-US" smtClean="0"/>
              <a:t>11/21/2014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698D2-0955-4C62-873A-189D3D506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F058E71-199E-4A15-AD7F-4A38B2105B4D}" type="datetimeFigureOut">
              <a:rPr lang="en-US" smtClean="0"/>
              <a:t>11/21/2014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11698D2-0955-4C62-873A-189D3D506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F058E71-199E-4A15-AD7F-4A38B2105B4D}" type="datetimeFigureOut">
              <a:rPr lang="en-US" smtClean="0"/>
              <a:t>11/21/2014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11698D2-0955-4C62-873A-189D3D506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F058E71-199E-4A15-AD7F-4A38B2105B4D}" type="datetimeFigureOut">
              <a:rPr lang="en-US" smtClean="0"/>
              <a:t>11/21/2014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11698D2-0955-4C62-873A-189D3D506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were we doing in 3D?</a:t>
            </a:r>
            <a:endParaRPr lang="en-US" dirty="0"/>
          </a:p>
        </p:txBody>
      </p:sp>
      <p:sp>
        <p:nvSpPr>
          <p:cNvPr id="3" name="Subtitle 2"/>
          <p:cNvSpPr>
            <a:spLocks noGrp="1"/>
          </p:cNvSpPr>
          <p:nvPr>
            <p:ph type="subTitle" idx="1"/>
          </p:nvPr>
        </p:nvSpPr>
        <p:spPr/>
        <p:txBody>
          <a:bodyPr/>
          <a:lstStyle/>
          <a:p>
            <a:r>
              <a:rPr lang="en-US" dirty="0" smtClean="0"/>
              <a:t>Geometry Mathematical Reflection 3D</a:t>
            </a:r>
            <a:endParaRPr lang="en-US" dirty="0"/>
          </a:p>
        </p:txBody>
      </p:sp>
    </p:spTree>
    <p:extLst>
      <p:ext uri="{BB962C8B-B14F-4D97-AF65-F5344CB8AC3E}">
        <p14:creationId xmlns:p14="http://schemas.microsoft.com/office/powerpoint/2010/main" val="2634732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Cylinder</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51530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90800"/>
            <a:ext cx="20002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s://encrypted-tbn2.gstatic.com/images?q=tbn:ANd9GcQUcWyr6A_5nr3NPP-Tg3aN3Q2gf5dd7VCgR8vaqR76AgVsysCy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05200"/>
            <a:ext cx="147221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581400"/>
            <a:ext cx="267357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974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surface area (LA)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Is the product of the perimeter and its height</a:t>
                </a:r>
              </a:p>
              <a:p>
                <a14:m>
                  <m:oMath xmlns:m="http://schemas.openxmlformats.org/officeDocument/2006/math">
                    <m:r>
                      <a:rPr lang="en-US" b="1" i="1" smtClean="0">
                        <a:latin typeface="Cambria Math"/>
                      </a:rPr>
                      <m:t>𝑳𝑨</m:t>
                    </m:r>
                    <m:r>
                      <a:rPr lang="en-US" b="1" i="1" smtClean="0">
                        <a:latin typeface="Cambria Math"/>
                      </a:rPr>
                      <m:t>=</m:t>
                    </m:r>
                    <m:r>
                      <a:rPr lang="en-US" b="1" i="1" smtClean="0">
                        <a:latin typeface="Cambria Math"/>
                      </a:rPr>
                      <m:t>𝑷𝒉</m:t>
                    </m:r>
                  </m:oMath>
                </a14:m>
                <a:endParaRPr lang="en-US" b="1"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84" t="-1184" r="-1378"/>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3657600"/>
            <a:ext cx="47910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75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Cones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576685" cy="291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06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simplified formulas for 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Right prisms and cylinders: </a:t>
                </a:r>
                <a:endParaRPr lang="en-US" i="1" dirty="0" smtClean="0">
                  <a:latin typeface="Cambria Math"/>
                </a:endParaRPr>
              </a:p>
              <a:p>
                <a14:m>
                  <m:oMath xmlns:m="http://schemas.openxmlformats.org/officeDocument/2006/math">
                    <m:r>
                      <a:rPr lang="en-US" b="1" i="1" dirty="0" smtClean="0">
                        <a:latin typeface="Cambria Math"/>
                      </a:rPr>
                      <m:t>𝑳𝑨</m:t>
                    </m:r>
                    <m:r>
                      <a:rPr lang="en-US" b="1" i="1" dirty="0" smtClean="0">
                        <a:latin typeface="Cambria Math"/>
                      </a:rPr>
                      <m:t> = </m:t>
                    </m:r>
                    <m:r>
                      <a:rPr lang="en-US" b="1" i="1" dirty="0" err="1" smtClean="0">
                        <a:latin typeface="Cambria Math"/>
                      </a:rPr>
                      <m:t>𝑷𝒉</m:t>
                    </m:r>
                  </m:oMath>
                </a14:m>
                <a:endParaRPr lang="en-US" b="1" dirty="0" smtClean="0"/>
              </a:p>
              <a:p>
                <a:pPr marL="0" indent="0">
                  <a:buNone/>
                </a:pPr>
                <a:endParaRPr lang="en-US" dirty="0" smtClean="0"/>
              </a:p>
              <a:p>
                <a:pPr marL="0" indent="0">
                  <a:buNone/>
                </a:pPr>
                <a:r>
                  <a:rPr lang="en-US" dirty="0" smtClean="0"/>
                  <a:t>Right pyramids and cones:</a:t>
                </a:r>
              </a:p>
              <a:p>
                <a14:m>
                  <m:oMath xmlns:m="http://schemas.openxmlformats.org/officeDocument/2006/math">
                    <m:r>
                      <a:rPr lang="en-US" b="1" i="1" smtClean="0">
                        <a:latin typeface="Cambria Math"/>
                      </a:rPr>
                      <m:t>𝑳𝑨</m:t>
                    </m:r>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𝟐</m:t>
                        </m:r>
                      </m:den>
                    </m:f>
                    <m:r>
                      <a:rPr lang="en-US" b="1" i="1" smtClean="0">
                        <a:latin typeface="Cambria Math"/>
                      </a:rPr>
                      <m:t>𝑷𝒍</m:t>
                    </m:r>
                    <m:r>
                      <a:rPr lang="en-US" b="0" i="0" smtClean="0">
                        <a:latin typeface="Cambria Math"/>
                      </a:rPr>
                      <m:t>, </m:t>
                    </m:r>
                    <m:r>
                      <m:rPr>
                        <m:sty m:val="p"/>
                      </m:rPr>
                      <a:rPr lang="en-US" b="0" i="0" smtClean="0">
                        <a:latin typeface="Cambria Math"/>
                      </a:rPr>
                      <m:t>where</m:t>
                    </m:r>
                    <m:r>
                      <a:rPr lang="en-US" b="0" i="0" smtClean="0">
                        <a:latin typeface="Cambria Math"/>
                      </a:rPr>
                      <m:t> </m:t>
                    </m:r>
                    <m:r>
                      <a:rPr lang="en-US" b="0" i="1" smtClean="0">
                        <a:latin typeface="Cambria Math"/>
                      </a:rPr>
                      <m:t>𝑙</m:t>
                    </m:r>
                    <m:r>
                      <a:rPr lang="en-US" b="0" i="0" smtClean="0">
                        <a:latin typeface="Cambria Math"/>
                      </a:rPr>
                      <m:t> </m:t>
                    </m:r>
                    <m:r>
                      <m:rPr>
                        <m:sty m:val="p"/>
                      </m:rPr>
                      <a:rPr lang="en-US" b="0" i="0" smtClean="0">
                        <a:latin typeface="Cambria Math"/>
                      </a:rPr>
                      <m:t>is</m:t>
                    </m:r>
                    <m:r>
                      <a:rPr lang="en-US" b="0" i="0" smtClean="0">
                        <a:latin typeface="Cambria Math"/>
                      </a:rPr>
                      <m:t> </m:t>
                    </m:r>
                    <m:r>
                      <m:rPr>
                        <m:sty m:val="p"/>
                      </m:rPr>
                      <a:rPr lang="en-US" b="0" i="0" smtClean="0">
                        <a:latin typeface="Cambria Math"/>
                      </a:rPr>
                      <m:t>the</m:t>
                    </m:r>
                    <m:r>
                      <a:rPr lang="en-US" b="0" i="0" smtClean="0">
                        <a:latin typeface="Cambria Math"/>
                      </a:rPr>
                      <m:t> </m:t>
                    </m:r>
                    <m:r>
                      <m:rPr>
                        <m:sty m:val="p"/>
                      </m:rPr>
                      <a:rPr lang="en-US" b="0" i="0" smtClean="0">
                        <a:latin typeface="Cambria Math"/>
                      </a:rPr>
                      <m:t>slant</m:t>
                    </m:r>
                    <m:r>
                      <a:rPr lang="en-US" b="0" i="0" smtClean="0">
                        <a:latin typeface="Cambria Math"/>
                      </a:rPr>
                      <m:t> </m:t>
                    </m:r>
                    <m:r>
                      <m:rPr>
                        <m:sty m:val="p"/>
                      </m:rPr>
                      <a:rPr lang="en-US" b="0" i="0" smtClean="0">
                        <a:latin typeface="Cambria Math"/>
                      </a:rPr>
                      <m:t>height</m:t>
                    </m:r>
                  </m:oMath>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76" t="-1184"/>
                </a:stretch>
              </a:blipFill>
            </p:spPr>
            <p:txBody>
              <a:bodyPr/>
              <a:lstStyle/>
              <a:p>
                <a:r>
                  <a:rPr lang="en-US">
                    <a:noFill/>
                  </a:rPr>
                  <a:t> </a:t>
                </a:r>
              </a:p>
            </p:txBody>
          </p:sp>
        </mc:Fallback>
      </mc:AlternateContent>
    </p:spTree>
    <p:extLst>
      <p:ext uri="{BB962C8B-B14F-4D97-AF65-F5344CB8AC3E}">
        <p14:creationId xmlns:p14="http://schemas.microsoft.com/office/powerpoint/2010/main" val="780618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Volumes of Solids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Volume is the number of cubes that can fits inside.</a:t>
                </a:r>
              </a:p>
              <a:p>
                <a:pPr marL="0" indent="0">
                  <a:buNone/>
                </a:pPr>
                <a:endParaRPr lang="en-US" dirty="0" smtClean="0"/>
              </a:p>
              <a:p>
                <a:pPr marL="0" indent="0">
                  <a:buNone/>
                </a:pPr>
                <a:r>
                  <a:rPr lang="en-US" dirty="0" smtClean="0"/>
                  <a:t>Volume of a Prism or Cylinder</a:t>
                </a:r>
              </a:p>
              <a:p>
                <a:r>
                  <a:rPr lang="en-US" dirty="0"/>
                  <a:t> </a:t>
                </a:r>
                <a:r>
                  <a:rPr lang="en-US" dirty="0" smtClean="0"/>
                  <a:t> </a:t>
                </a:r>
                <a14:m>
                  <m:oMath xmlns:m="http://schemas.openxmlformats.org/officeDocument/2006/math">
                    <m:r>
                      <a:rPr lang="en-US" b="1" i="1" smtClean="0">
                        <a:latin typeface="Cambria Math"/>
                      </a:rPr>
                      <m:t>𝑽</m:t>
                    </m:r>
                    <m:r>
                      <a:rPr lang="en-US" b="1" i="1" smtClean="0">
                        <a:latin typeface="Cambria Math"/>
                      </a:rPr>
                      <m:t>=</m:t>
                    </m:r>
                    <m:r>
                      <a:rPr lang="en-US" b="1" i="1" smtClean="0">
                        <a:latin typeface="Cambria Math"/>
                      </a:rPr>
                      <m:t>𝑩𝒉</m:t>
                    </m:r>
                    <m:r>
                      <a:rPr lang="en-US" b="0" i="1" smtClean="0">
                        <a:latin typeface="Cambria Math"/>
                      </a:rPr>
                      <m:t>, </m:t>
                    </m:r>
                    <m:r>
                      <a:rPr lang="en-US" b="0" i="1" smtClean="0">
                        <a:latin typeface="Cambria Math"/>
                      </a:rPr>
                      <m:t>𝑤h𝑒𝑟𝑒</m:t>
                    </m:r>
                    <m:r>
                      <a:rPr lang="en-US" b="0" i="1" smtClean="0">
                        <a:latin typeface="Cambria Math"/>
                      </a:rPr>
                      <m:t> </m:t>
                    </m:r>
                    <m:r>
                      <a:rPr lang="en-US" b="0" i="1" smtClean="0">
                        <a:latin typeface="Cambria Math"/>
                      </a:rPr>
                      <m:t>𝐵</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𝑡h𝑒</m:t>
                    </m:r>
                    <m:r>
                      <a:rPr lang="en-US" b="0" i="1" smtClean="0">
                        <a:latin typeface="Cambria Math"/>
                      </a:rPr>
                      <m:t> </m:t>
                    </m:r>
                    <m:r>
                      <a:rPr lang="en-US" b="0" i="1" smtClean="0">
                        <a:latin typeface="Cambria Math"/>
                      </a:rPr>
                      <m:t>𝑏𝑎𝑠𝑒</m:t>
                    </m:r>
                    <m:r>
                      <a:rPr lang="en-US" b="0" i="1" smtClean="0">
                        <a:latin typeface="Cambria Math"/>
                      </a:rPr>
                      <m:t> </m:t>
                    </m:r>
                    <m:r>
                      <a:rPr lang="en-US" b="0" i="1" smtClean="0">
                        <a:latin typeface="Cambria Math"/>
                      </a:rPr>
                      <m:t>𝑎𝑟𝑒𝑎</m:t>
                    </m:r>
                  </m:oMath>
                </a14:m>
                <a:endParaRPr lang="en-US" b="0" dirty="0" smtClean="0"/>
              </a:p>
              <a:p>
                <a:endParaRPr lang="en-US" dirty="0"/>
              </a:p>
              <a:p>
                <a:pPr marL="0" indent="0">
                  <a:buNone/>
                </a:pPr>
                <a:r>
                  <a:rPr lang="en-US" dirty="0"/>
                  <a:t>Volume of a </a:t>
                </a:r>
                <a:r>
                  <a:rPr lang="en-US" dirty="0" smtClean="0"/>
                  <a:t>Pyramid </a:t>
                </a:r>
                <a:r>
                  <a:rPr lang="en-US" dirty="0"/>
                  <a:t>or </a:t>
                </a:r>
                <a:r>
                  <a:rPr lang="en-US" dirty="0" smtClean="0"/>
                  <a:t>Cone</a:t>
                </a:r>
                <a:endParaRPr lang="en-US" dirty="0"/>
              </a:p>
              <a:p>
                <a:r>
                  <a:rPr lang="en-US" b="1" dirty="0"/>
                  <a:t>  </a:t>
                </a:r>
                <a14:m>
                  <m:oMath xmlns:m="http://schemas.openxmlformats.org/officeDocument/2006/math">
                    <m:r>
                      <a:rPr lang="en-US" b="1" i="1">
                        <a:latin typeface="Cambria Math"/>
                      </a:rPr>
                      <m:t>𝑽</m:t>
                    </m:r>
                    <m:r>
                      <a:rPr lang="en-US" b="1" i="1">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𝟑</m:t>
                        </m:r>
                      </m:den>
                    </m:f>
                    <m:r>
                      <a:rPr lang="en-US" b="1" i="1">
                        <a:latin typeface="Cambria Math"/>
                      </a:rPr>
                      <m:t>𝑩𝒉</m:t>
                    </m:r>
                    <m:r>
                      <a:rPr lang="en-US" i="1">
                        <a:latin typeface="Cambria Math"/>
                      </a:rPr>
                      <m:t>, </m:t>
                    </m:r>
                    <m:r>
                      <a:rPr lang="en-US" i="1">
                        <a:latin typeface="Cambria Math"/>
                      </a:rPr>
                      <m:t>𝑤h𝑒𝑟𝑒</m:t>
                    </m:r>
                    <m:r>
                      <a:rPr lang="en-US" i="1">
                        <a:latin typeface="Cambria Math"/>
                      </a:rPr>
                      <m:t> </m:t>
                    </m:r>
                    <m:r>
                      <a:rPr lang="en-US" i="1">
                        <a:latin typeface="Cambria Math"/>
                      </a:rPr>
                      <m:t>𝐵</m:t>
                    </m:r>
                    <m:r>
                      <a:rPr lang="en-US" i="1">
                        <a:latin typeface="Cambria Math"/>
                      </a:rPr>
                      <m:t> </m:t>
                    </m:r>
                    <m:r>
                      <a:rPr lang="en-US" i="1">
                        <a:latin typeface="Cambria Math"/>
                      </a:rPr>
                      <m:t>𝑖𝑠</m:t>
                    </m:r>
                    <m:r>
                      <a:rPr lang="en-US" i="1">
                        <a:latin typeface="Cambria Math"/>
                      </a:rPr>
                      <m:t> </m:t>
                    </m:r>
                    <m:r>
                      <a:rPr lang="en-US" i="1">
                        <a:latin typeface="Cambria Math"/>
                      </a:rPr>
                      <m:t>𝑡h𝑒</m:t>
                    </m:r>
                    <m:r>
                      <a:rPr lang="en-US" i="1">
                        <a:latin typeface="Cambria Math"/>
                      </a:rPr>
                      <m:t> </m:t>
                    </m:r>
                    <m:r>
                      <a:rPr lang="en-US" i="1">
                        <a:latin typeface="Cambria Math"/>
                      </a:rPr>
                      <m:t>𝑏𝑎𝑠𝑒</m:t>
                    </m:r>
                    <m:r>
                      <a:rPr lang="en-US" i="1">
                        <a:latin typeface="Cambria Math"/>
                      </a:rPr>
                      <m:t> </m:t>
                    </m:r>
                    <m:r>
                      <a:rPr lang="en-US" i="1">
                        <a:latin typeface="Cambria Math"/>
                      </a:rPr>
                      <m:t>𝑎𝑟𝑒𝑎</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76" t="-2200" r="-394"/>
                </a:stretch>
              </a:blipFill>
            </p:spPr>
            <p:txBody>
              <a:bodyPr/>
              <a:lstStyle/>
              <a:p>
                <a:r>
                  <a:rPr lang="en-US">
                    <a:noFill/>
                  </a:rPr>
                  <a:t> </a:t>
                </a:r>
              </a:p>
            </p:txBody>
          </p:sp>
        </mc:Fallback>
      </mc:AlternateContent>
    </p:spTree>
    <p:extLst>
      <p:ext uri="{BB962C8B-B14F-4D97-AF65-F5344CB8AC3E}">
        <p14:creationId xmlns:p14="http://schemas.microsoft.com/office/powerpoint/2010/main" val="1200563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pPr marL="0" indent="0">
              <a:buNone/>
            </a:pPr>
            <a:r>
              <a:rPr lang="en-US" dirty="0" smtClean="0"/>
              <a:t>How can you use perimeter and area of two-dimensional shapes to find surface area and volume of three- dimensional solids?</a:t>
            </a:r>
          </a:p>
          <a:p>
            <a:pPr marL="0" indent="0">
              <a:buNone/>
            </a:pPr>
            <a:endParaRPr lang="en-US" dirty="0" smtClean="0"/>
          </a:p>
          <a:p>
            <a:pPr>
              <a:buFont typeface="Arial" panose="020B0604020202020204" pitchFamily="34" charset="0"/>
              <a:buChar char="•"/>
            </a:pPr>
            <a:r>
              <a:rPr lang="en-US" dirty="0" smtClean="0"/>
              <a:t>For prisms, and cylinders, use the product of the height of the solid and the perimeter of the base to calculate the lateral area. Add the areas of the bases to the product to calculate total surface area.</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17323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pPr marL="0" indent="0">
              <a:buNone/>
            </a:pPr>
            <a:r>
              <a:rPr lang="en-US" dirty="0" smtClean="0"/>
              <a:t>What is the relationship between a prism and a cylinder? Between a pyramid and a cone?</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 regular prism with a very large number of sides resembles a cylinder.</a:t>
            </a:r>
          </a:p>
          <a:p>
            <a:pPr>
              <a:buFont typeface="Arial" panose="020B0604020202020204" pitchFamily="34" charset="0"/>
              <a:buChar char="•"/>
            </a:pPr>
            <a:r>
              <a:rPr lang="en-US" dirty="0" smtClean="0"/>
              <a:t>A regular pyramid with a very large number of sides resembles a cone.</a:t>
            </a:r>
            <a:endParaRPr lang="en-US" dirty="0"/>
          </a:p>
        </p:txBody>
      </p:sp>
    </p:spTree>
    <p:extLst>
      <p:ext uri="{BB962C8B-B14F-4D97-AF65-F5344CB8AC3E}">
        <p14:creationId xmlns:p14="http://schemas.microsoft.com/office/powerpoint/2010/main" val="230710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1</a:t>
            </a:r>
            <a:endParaRPr lang="en-US" dirty="0"/>
          </a:p>
        </p:txBody>
      </p:sp>
      <p:sp>
        <p:nvSpPr>
          <p:cNvPr id="3" name="Content Placeholder 2"/>
          <p:cNvSpPr>
            <a:spLocks noGrp="1"/>
          </p:cNvSpPr>
          <p:nvPr>
            <p:ph idx="1"/>
          </p:nvPr>
        </p:nvSpPr>
        <p:spPr/>
        <p:txBody>
          <a:bodyPr/>
          <a:lstStyle/>
          <a:p>
            <a:r>
              <a:rPr lang="en-US" dirty="0"/>
              <a:t>A cylinder and a cone have the same base. The height of each is equal to the radius of its base. What is the ratio of their lateral surface areas?</a:t>
            </a:r>
          </a:p>
        </p:txBody>
      </p:sp>
    </p:spTree>
    <p:extLst>
      <p:ext uri="{BB962C8B-B14F-4D97-AF65-F5344CB8AC3E}">
        <p14:creationId xmlns:p14="http://schemas.microsoft.com/office/powerpoint/2010/main" val="2831170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Draw a net for the regular tetrahedron </a:t>
            </a:r>
            <a:r>
              <a:rPr lang="en-US" dirty="0" smtClean="0"/>
              <a:t>shown </a:t>
            </a:r>
            <a:r>
              <a:rPr lang="en-US" dirty="0" smtClean="0"/>
              <a:t>below.</a:t>
            </a:r>
          </a:p>
          <a:p>
            <a:pPr marL="0" indent="0">
              <a:buNone/>
            </a:pPr>
            <a:endParaRPr lang="en-US" dirty="0" smtClean="0"/>
          </a:p>
          <a:p>
            <a:pPr marL="0" indent="0">
              <a:buNone/>
            </a:pPr>
            <a:endParaRPr lang="en-US" dirty="0" smtClean="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29000"/>
            <a:ext cx="221828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175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t>
            </a:r>
            <a:endParaRPr lang="en-US" dirty="0"/>
          </a:p>
        </p:txBody>
      </p:sp>
      <p:sp>
        <p:nvSpPr>
          <p:cNvPr id="3" name="Content Placeholder 2"/>
          <p:cNvSpPr>
            <a:spLocks noGrp="1"/>
          </p:cNvSpPr>
          <p:nvPr>
            <p:ph idx="1"/>
          </p:nvPr>
        </p:nvSpPr>
        <p:spPr>
          <a:xfrm>
            <a:off x="1463041" y="2119257"/>
            <a:ext cx="6309359" cy="3603812"/>
          </a:xfrm>
        </p:spPr>
        <p:txBody>
          <a:bodyPr>
            <a:normAutofit/>
          </a:bodyPr>
          <a:lstStyle/>
          <a:p>
            <a:pPr marL="0" indent="0">
              <a:buNone/>
            </a:pPr>
            <a:r>
              <a:rPr lang="en-US" dirty="0" smtClean="0"/>
              <a:t>What is the total surface area of a cylinder with diameter 108 cm and height 18cm?</a:t>
            </a:r>
          </a:p>
        </p:txBody>
      </p:sp>
    </p:spTree>
    <p:extLst>
      <p:ext uri="{BB962C8B-B14F-4D97-AF65-F5344CB8AC3E}">
        <p14:creationId xmlns:p14="http://schemas.microsoft.com/office/powerpoint/2010/main" val="3987822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investigation,</a:t>
            </a:r>
            <a:endParaRPr lang="en-US" dirty="0"/>
          </a:p>
        </p:txBody>
      </p:sp>
      <p:sp>
        <p:nvSpPr>
          <p:cNvPr id="3" name="Content Placeholder 2"/>
          <p:cNvSpPr>
            <a:spLocks noGrp="1"/>
          </p:cNvSpPr>
          <p:nvPr>
            <p:ph idx="1"/>
          </p:nvPr>
        </p:nvSpPr>
        <p:spPr/>
        <p:txBody>
          <a:bodyPr>
            <a:normAutofit/>
          </a:bodyPr>
          <a:lstStyle/>
          <a:p>
            <a:r>
              <a:rPr lang="en-US" dirty="0" smtClean="0"/>
              <a:t>You found lateral surface area and total surface area of solids by visualizing their nets.</a:t>
            </a:r>
          </a:p>
          <a:p>
            <a:r>
              <a:rPr lang="en-US" dirty="0" smtClean="0"/>
              <a:t>You also used formulas to calculate volumes.</a:t>
            </a:r>
            <a:endParaRPr lang="en-US" dirty="0"/>
          </a:p>
        </p:txBody>
      </p:sp>
    </p:spTree>
    <p:extLst>
      <p:ext uri="{BB962C8B-B14F-4D97-AF65-F5344CB8AC3E}">
        <p14:creationId xmlns:p14="http://schemas.microsoft.com/office/powerpoint/2010/main" val="3977343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4</a:t>
            </a:r>
            <a:endParaRPr lang="en-US" dirty="0"/>
          </a:p>
        </p:txBody>
      </p:sp>
      <p:sp>
        <p:nvSpPr>
          <p:cNvPr id="3" name="Content Placeholder 2"/>
          <p:cNvSpPr>
            <a:spLocks noGrp="1"/>
          </p:cNvSpPr>
          <p:nvPr>
            <p:ph idx="1"/>
          </p:nvPr>
        </p:nvSpPr>
        <p:spPr/>
        <p:txBody>
          <a:bodyPr/>
          <a:lstStyle/>
          <a:p>
            <a:pPr marL="0" indent="0">
              <a:buNone/>
            </a:pPr>
            <a:r>
              <a:rPr lang="en-US" dirty="0" smtClean="0"/>
              <a:t>Two cones have slant height 8 in. The first cone has a radius of 4 in. The second cone has a diameter of 12 in. What is the ratio of their lateral surface areas?</a:t>
            </a:r>
            <a:endParaRPr lang="en-US" dirty="0"/>
          </a:p>
        </p:txBody>
      </p:sp>
    </p:spTree>
    <p:extLst>
      <p:ext uri="{BB962C8B-B14F-4D97-AF65-F5344CB8AC3E}">
        <p14:creationId xmlns:p14="http://schemas.microsoft.com/office/powerpoint/2010/main" val="140571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5</a:t>
            </a:r>
            <a:endParaRPr lang="en-US" dirty="0"/>
          </a:p>
        </p:txBody>
      </p:sp>
      <p:sp>
        <p:nvSpPr>
          <p:cNvPr id="3" name="Content Placeholder 2"/>
          <p:cNvSpPr>
            <a:spLocks noGrp="1"/>
          </p:cNvSpPr>
          <p:nvPr>
            <p:ph idx="1"/>
          </p:nvPr>
        </p:nvSpPr>
        <p:spPr>
          <a:xfrm>
            <a:off x="1463041" y="2119257"/>
            <a:ext cx="3108960" cy="3603812"/>
          </a:xfrm>
        </p:spPr>
        <p:txBody>
          <a:bodyPr>
            <a:normAutofit fontScale="92500" lnSpcReduction="10000"/>
          </a:bodyPr>
          <a:lstStyle/>
          <a:p>
            <a:pPr marL="0" indent="0">
              <a:buNone/>
            </a:pPr>
            <a:r>
              <a:rPr lang="en-US" dirty="0" smtClean="0"/>
              <a:t>Stephanie has a goldfish who lives in a tank like the one shown at the right. The cone juts up into the tank to give the fish something to swim around. How much water does Stephanie need to fill the tank? (Disregard the volume of the fish.)</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19400"/>
            <a:ext cx="300056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25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you ready for 4A?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 4A, you will learn how to</a:t>
            </a:r>
          </a:p>
          <a:p>
            <a:r>
              <a:rPr lang="en-US" dirty="0" smtClean="0"/>
              <a:t>Approximate the scale factor relating two pictures by measuring</a:t>
            </a:r>
          </a:p>
          <a:p>
            <a:r>
              <a:rPr lang="en-US" dirty="0" smtClean="0"/>
              <a:t>Use a given scale factor to interpret a map or blueprint</a:t>
            </a:r>
          </a:p>
          <a:p>
            <a:r>
              <a:rPr lang="en-US" dirty="0" smtClean="0"/>
              <a:t>Decide whether two figures are well-scaled copies of each other</a:t>
            </a:r>
          </a:p>
          <a:p>
            <a:pPr marL="0" indent="0">
              <a:buNone/>
            </a:pPr>
            <a:r>
              <a:rPr lang="en-US" dirty="0" smtClean="0"/>
              <a:t> </a:t>
            </a:r>
            <a:endParaRPr lang="en-US" dirty="0"/>
          </a:p>
          <a:p>
            <a:pPr marL="0" indent="0">
              <a:buNone/>
            </a:pPr>
            <a:endParaRPr lang="en-US" b="1" dirty="0" smtClean="0"/>
          </a:p>
          <a:p>
            <a:pPr marL="0" indent="0">
              <a:buNone/>
            </a:pPr>
            <a:r>
              <a:rPr lang="en-US" sz="3600" b="1" dirty="0" smtClean="0"/>
              <a:t>Don’t forget HOMEWORK!!</a:t>
            </a:r>
            <a:endParaRPr lang="en-US" b="1" dirty="0"/>
          </a:p>
        </p:txBody>
      </p:sp>
    </p:spTree>
    <p:extLst>
      <p:ext uri="{BB962C8B-B14F-4D97-AF65-F5344CB8AC3E}">
        <p14:creationId xmlns:p14="http://schemas.microsoft.com/office/powerpoint/2010/main" val="160230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Habits and Skills</a:t>
            </a:r>
            <a:endParaRPr lang="en-US" dirty="0"/>
          </a:p>
        </p:txBody>
      </p:sp>
      <p:sp>
        <p:nvSpPr>
          <p:cNvPr id="3" name="Content Placeholder 2"/>
          <p:cNvSpPr>
            <a:spLocks noGrp="1"/>
          </p:cNvSpPr>
          <p:nvPr>
            <p:ph idx="1"/>
          </p:nvPr>
        </p:nvSpPr>
        <p:spPr/>
        <p:txBody>
          <a:bodyPr/>
          <a:lstStyle/>
          <a:p>
            <a:pPr marL="0" indent="0">
              <a:buNone/>
            </a:pPr>
            <a:r>
              <a:rPr lang="en-US" dirty="0" smtClean="0"/>
              <a:t>You developed these habits and skills:</a:t>
            </a:r>
          </a:p>
          <a:p>
            <a:r>
              <a:rPr lang="en-US" dirty="0" smtClean="0"/>
              <a:t>Visualize a net for a three-dimensional object.</a:t>
            </a:r>
          </a:p>
          <a:p>
            <a:r>
              <a:rPr lang="en-US" dirty="0" smtClean="0"/>
              <a:t>Understand surface area and volume.</a:t>
            </a:r>
          </a:p>
          <a:p>
            <a:r>
              <a:rPr lang="en-US" dirty="0" smtClean="0"/>
              <a:t>Reason by continuity to connect formulas.</a:t>
            </a:r>
            <a:endParaRPr lang="en-US" dirty="0"/>
          </a:p>
        </p:txBody>
      </p:sp>
    </p:spTree>
    <p:extLst>
      <p:ext uri="{BB962C8B-B14F-4D97-AF65-F5344CB8AC3E}">
        <p14:creationId xmlns:p14="http://schemas.microsoft.com/office/powerpoint/2010/main" val="371537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DHoM</a:t>
            </a:r>
            <a:endParaRPr lang="en-US" dirty="0"/>
          </a:p>
        </p:txBody>
      </p:sp>
      <p:sp>
        <p:nvSpPr>
          <p:cNvPr id="3" name="Content Placeholder 2"/>
          <p:cNvSpPr>
            <a:spLocks noGrp="1"/>
          </p:cNvSpPr>
          <p:nvPr>
            <p:ph idx="1"/>
          </p:nvPr>
        </p:nvSpPr>
        <p:spPr/>
        <p:txBody>
          <a:bodyPr/>
          <a:lstStyle/>
          <a:p>
            <a:r>
              <a:rPr lang="en-US" dirty="0" smtClean="0"/>
              <a:t>Visualize</a:t>
            </a:r>
          </a:p>
          <a:p>
            <a:r>
              <a:rPr lang="en-US" dirty="0" smtClean="0"/>
              <a:t>Generalize</a:t>
            </a:r>
          </a:p>
          <a:p>
            <a:r>
              <a:rPr lang="en-US" dirty="0" smtClean="0"/>
              <a:t>Make and verify a conjecture</a:t>
            </a:r>
          </a:p>
          <a:p>
            <a:pPr marL="0" indent="0">
              <a:buNone/>
            </a:pPr>
            <a:endParaRPr lang="en-US" dirty="0" smtClean="0"/>
          </a:p>
        </p:txBody>
      </p:sp>
    </p:spTree>
    <p:extLst>
      <p:ext uri="{BB962C8B-B14F-4D97-AF65-F5344CB8AC3E}">
        <p14:creationId xmlns:p14="http://schemas.microsoft.com/office/powerpoint/2010/main" val="2335544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and Notation</a:t>
            </a:r>
            <a:endParaRPr lang="en-US" dirty="0"/>
          </a:p>
        </p:txBody>
      </p:sp>
      <p:sp>
        <p:nvSpPr>
          <p:cNvPr id="3" name="Content Placeholder 2"/>
          <p:cNvSpPr>
            <a:spLocks noGrp="1"/>
          </p:cNvSpPr>
          <p:nvPr>
            <p:ph idx="1"/>
          </p:nvPr>
        </p:nvSpPr>
        <p:spPr/>
        <p:txBody>
          <a:bodyPr numCol="2">
            <a:normAutofit fontScale="92500" lnSpcReduction="20000"/>
          </a:bodyPr>
          <a:lstStyle/>
          <a:p>
            <a:r>
              <a:rPr lang="en-US" dirty="0" smtClean="0"/>
              <a:t>Apex</a:t>
            </a:r>
          </a:p>
          <a:p>
            <a:r>
              <a:rPr lang="en-US" dirty="0" smtClean="0"/>
              <a:t>Base </a:t>
            </a:r>
          </a:p>
          <a:p>
            <a:r>
              <a:rPr lang="en-US" dirty="0"/>
              <a:t>C</a:t>
            </a:r>
            <a:r>
              <a:rPr lang="en-US" dirty="0" smtClean="0"/>
              <a:t>ircumference</a:t>
            </a:r>
          </a:p>
          <a:p>
            <a:r>
              <a:rPr lang="en-US" dirty="0" smtClean="0"/>
              <a:t>Cone</a:t>
            </a:r>
          </a:p>
          <a:p>
            <a:r>
              <a:rPr lang="en-US" dirty="0" smtClean="0"/>
              <a:t>Cylinder</a:t>
            </a:r>
          </a:p>
          <a:p>
            <a:r>
              <a:rPr lang="en-US" dirty="0" smtClean="0"/>
              <a:t>Face </a:t>
            </a:r>
          </a:p>
          <a:p>
            <a:r>
              <a:rPr lang="en-US" dirty="0" smtClean="0"/>
              <a:t>Frustum</a:t>
            </a:r>
          </a:p>
          <a:p>
            <a:r>
              <a:rPr lang="en-US" dirty="0" smtClean="0"/>
              <a:t>Lateral face</a:t>
            </a:r>
          </a:p>
          <a:p>
            <a:r>
              <a:rPr lang="en-US" dirty="0" smtClean="0"/>
              <a:t>Lateral surface</a:t>
            </a:r>
          </a:p>
          <a:p>
            <a:r>
              <a:rPr lang="en-US" dirty="0" smtClean="0"/>
              <a:t>Lateral surface area</a:t>
            </a:r>
          </a:p>
          <a:p>
            <a:r>
              <a:rPr lang="en-US" dirty="0" smtClean="0"/>
              <a:t>Oblique prism</a:t>
            </a:r>
          </a:p>
          <a:p>
            <a:r>
              <a:rPr lang="en-US" dirty="0" smtClean="0"/>
              <a:t>Oblique pyramid</a:t>
            </a:r>
          </a:p>
          <a:p>
            <a:r>
              <a:rPr lang="en-US" dirty="0" smtClean="0"/>
              <a:t>Perimeter</a:t>
            </a:r>
          </a:p>
          <a:p>
            <a:r>
              <a:rPr lang="en-US" dirty="0" smtClean="0"/>
              <a:t>Polyhedron</a:t>
            </a:r>
          </a:p>
          <a:p>
            <a:r>
              <a:rPr lang="en-US" dirty="0" smtClean="0"/>
              <a:t>Pyramid</a:t>
            </a:r>
          </a:p>
          <a:p>
            <a:r>
              <a:rPr lang="en-US" dirty="0" smtClean="0"/>
              <a:t>Right pyramid</a:t>
            </a:r>
          </a:p>
          <a:p>
            <a:r>
              <a:rPr lang="en-US" dirty="0" smtClean="0"/>
              <a:t>Slant height</a:t>
            </a:r>
          </a:p>
          <a:p>
            <a:r>
              <a:rPr lang="en-US" dirty="0" smtClean="0"/>
              <a:t>Surface area </a:t>
            </a:r>
          </a:p>
          <a:p>
            <a:r>
              <a:rPr lang="en-US" dirty="0" smtClean="0"/>
              <a:t>Volume </a:t>
            </a:r>
          </a:p>
          <a:p>
            <a:endParaRPr lang="en-US" dirty="0"/>
          </a:p>
        </p:txBody>
      </p:sp>
    </p:spTree>
    <p:extLst>
      <p:ext uri="{BB962C8B-B14F-4D97-AF65-F5344CB8AC3E}">
        <p14:creationId xmlns:p14="http://schemas.microsoft.com/office/powerpoint/2010/main" val="98735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3" name="Content Placeholder 2"/>
          <p:cNvSpPr>
            <a:spLocks noGrp="1"/>
          </p:cNvSpPr>
          <p:nvPr>
            <p:ph idx="1"/>
          </p:nvPr>
        </p:nvSpPr>
        <p:spPr/>
        <p:txBody>
          <a:bodyPr/>
          <a:lstStyle/>
          <a:p>
            <a:pPr marL="0" indent="0">
              <a:buNone/>
            </a:pPr>
            <a:r>
              <a:rPr lang="en-US" dirty="0" smtClean="0"/>
              <a:t>The shape of lateral faces of </a:t>
            </a:r>
          </a:p>
          <a:p>
            <a:r>
              <a:rPr lang="en-US" dirty="0" smtClean="0"/>
              <a:t>right </a:t>
            </a:r>
            <a:r>
              <a:rPr lang="en-US" b="1" dirty="0" smtClean="0"/>
              <a:t>prisms</a:t>
            </a:r>
            <a:r>
              <a:rPr lang="en-US" dirty="0" smtClean="0"/>
              <a:t> are </a:t>
            </a:r>
            <a:r>
              <a:rPr lang="en-US" u="sng" dirty="0" smtClean="0"/>
              <a:t>rectangles.</a:t>
            </a:r>
          </a:p>
          <a:p>
            <a:r>
              <a:rPr lang="en-US" dirty="0" smtClean="0"/>
              <a:t>right </a:t>
            </a:r>
            <a:r>
              <a:rPr lang="en-US" b="1" dirty="0" smtClean="0"/>
              <a:t>pyramids</a:t>
            </a:r>
            <a:r>
              <a:rPr lang="en-US" dirty="0" smtClean="0"/>
              <a:t> </a:t>
            </a:r>
            <a:r>
              <a:rPr lang="en-US" dirty="0"/>
              <a:t>are </a:t>
            </a:r>
            <a:r>
              <a:rPr lang="en-US" u="sng" dirty="0" smtClean="0"/>
              <a:t>triangles.</a:t>
            </a:r>
            <a:endParaRPr lang="en-US" u="sng" dirty="0"/>
          </a:p>
          <a:p>
            <a:r>
              <a:rPr lang="en-US" dirty="0" smtClean="0"/>
              <a:t>Total surface areas are the areas of all faces</a:t>
            </a:r>
          </a:p>
          <a:p>
            <a:r>
              <a:rPr lang="en-US" dirty="0" smtClean="0"/>
              <a:t>Volume is the number of cubes that you can fit in a space.</a:t>
            </a:r>
            <a:endParaRPr lang="en-US" dirty="0"/>
          </a:p>
        </p:txBody>
      </p:sp>
    </p:spTree>
    <p:extLst>
      <p:ext uri="{BB962C8B-B14F-4D97-AF65-F5344CB8AC3E}">
        <p14:creationId xmlns:p14="http://schemas.microsoft.com/office/powerpoint/2010/main" val="3669117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Surface Area</a:t>
            </a:r>
            <a:endParaRPr lang="en-US" dirty="0"/>
          </a:p>
        </p:txBody>
      </p:sp>
      <p:sp>
        <p:nvSpPr>
          <p:cNvPr id="3" name="Content Placeholder 2"/>
          <p:cNvSpPr>
            <a:spLocks noGrp="1"/>
          </p:cNvSpPr>
          <p:nvPr>
            <p:ph idx="1"/>
          </p:nvPr>
        </p:nvSpPr>
        <p:spPr/>
        <p:txBody>
          <a:bodyPr/>
          <a:lstStyle/>
          <a:p>
            <a:r>
              <a:rPr lang="en-US" dirty="0" smtClean="0"/>
              <a:t>The area of all faces except bases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43200"/>
            <a:ext cx="3276600" cy="301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23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Pyramids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6401606" cy="348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86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Slant height and height</a:t>
            </a:r>
            <a:endParaRPr lang="en-US" dirty="0"/>
          </a:p>
        </p:txBody>
      </p:sp>
      <p:sp>
        <p:nvSpPr>
          <p:cNvPr id="3" name="Content Placeholder 2"/>
          <p:cNvSpPr>
            <a:spLocks noGrp="1"/>
          </p:cNvSpPr>
          <p:nvPr>
            <p:ph idx="1"/>
          </p:nvPr>
        </p:nvSpPr>
        <p:spPr/>
        <p:txBody>
          <a:bodyPr/>
          <a:lstStyle/>
          <a:p>
            <a:r>
              <a:rPr lang="en-US" dirty="0" smtClean="0"/>
              <a:t>Height is the distance from apex to the base</a:t>
            </a:r>
          </a:p>
          <a:p>
            <a:r>
              <a:rPr lang="en-US" dirty="0" smtClean="0"/>
              <a:t>Slant height is the height of the face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289" y="3505200"/>
            <a:ext cx="2743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138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793</TotalTime>
  <Words>616</Words>
  <Application>Microsoft Office PowerPoint</Application>
  <PresentationFormat>On-screen Show (4:3)</PresentationFormat>
  <Paragraphs>93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What were we doing in 3D?</vt:lpstr>
      <vt:lpstr>In this investigation,</vt:lpstr>
      <vt:lpstr>Habits and Skills</vt:lpstr>
      <vt:lpstr>DHoM</vt:lpstr>
      <vt:lpstr>Vocabulary and Notation</vt:lpstr>
      <vt:lpstr>Big Idea</vt:lpstr>
      <vt:lpstr>Lateral Surface Area</vt:lpstr>
      <vt:lpstr>Pyramids</vt:lpstr>
      <vt:lpstr>Slant height and height</vt:lpstr>
      <vt:lpstr>Cylinder</vt:lpstr>
      <vt:lpstr>Lateral surface area (LA)</vt:lpstr>
      <vt:lpstr>Cones</vt:lpstr>
      <vt:lpstr>The simplified formulas for LA</vt:lpstr>
      <vt:lpstr>Volumes of Solids</vt:lpstr>
      <vt:lpstr>Discussion Question</vt:lpstr>
      <vt:lpstr>Discussion Question</vt:lpstr>
      <vt:lpstr>Problem 1</vt:lpstr>
      <vt:lpstr>Problem 2</vt:lpstr>
      <vt:lpstr>Problem 3</vt:lpstr>
      <vt:lpstr>Problem 4</vt:lpstr>
      <vt:lpstr>Problem 5</vt:lpstr>
      <vt:lpstr>Are you ready for 4A?</vt:lpstr>
    </vt:vector>
  </TitlesOfParts>
  <Company>Lawrence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we doing in 3D?</dc:title>
  <dc:creator>Shigehito Tanaka</dc:creator>
  <cp:lastModifiedBy>Shigehito Tanaka</cp:lastModifiedBy>
  <cp:revision>11</cp:revision>
  <dcterms:created xsi:type="dcterms:W3CDTF">2014-11-17T20:05:14Z</dcterms:created>
  <dcterms:modified xsi:type="dcterms:W3CDTF">2014-11-22T01:39:50Z</dcterms:modified>
</cp:coreProperties>
</file>