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78" r:id="rId7"/>
    <p:sldId id="279" r:id="rId8"/>
    <p:sldId id="262" r:id="rId9"/>
    <p:sldId id="275" r:id="rId10"/>
    <p:sldId id="276" r:id="rId11"/>
    <p:sldId id="277" r:id="rId12"/>
    <p:sldId id="280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8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D22DF21-8856-49FB-9311-E8ADB9A64DA5}" type="datetimeFigureOut">
              <a:rPr lang="en-US" smtClean="0"/>
              <a:t>10/31/2014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59BCCD1-A99D-48F0-B1CA-FE70215B7A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DF21-8856-49FB-9311-E8ADB9A64DA5}" type="datetimeFigureOut">
              <a:rPr lang="en-US" smtClean="0"/>
              <a:t>10/31/2014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CCD1-A99D-48F0-B1CA-FE70215B7A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DF21-8856-49FB-9311-E8ADB9A64DA5}" type="datetimeFigureOut">
              <a:rPr lang="en-US" smtClean="0"/>
              <a:t>10/31/2014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CCD1-A99D-48F0-B1CA-FE70215B7A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DF21-8856-49FB-9311-E8ADB9A64DA5}" type="datetimeFigureOut">
              <a:rPr lang="en-US" smtClean="0"/>
              <a:t>10/31/2014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CCD1-A99D-48F0-B1CA-FE70215B7A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DF21-8856-49FB-9311-E8ADB9A64DA5}" type="datetimeFigureOut">
              <a:rPr lang="en-US" smtClean="0"/>
              <a:t>10/31/2014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CCD1-A99D-48F0-B1CA-FE70215B7A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DF21-8856-49FB-9311-E8ADB9A64DA5}" type="datetimeFigureOut">
              <a:rPr lang="en-US" smtClean="0"/>
              <a:t>10/31/2014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CCD1-A99D-48F0-B1CA-FE70215B7A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DF21-8856-49FB-9311-E8ADB9A64DA5}" type="datetimeFigureOut">
              <a:rPr lang="en-US" smtClean="0"/>
              <a:t>10/31/2014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CCD1-A99D-48F0-B1CA-FE70215B7A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DF21-8856-49FB-9311-E8ADB9A64DA5}" type="datetimeFigureOut">
              <a:rPr lang="en-US" smtClean="0"/>
              <a:t>10/31/2014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CCD1-A99D-48F0-B1CA-FE70215B7A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DF21-8856-49FB-9311-E8ADB9A64DA5}" type="datetimeFigureOut">
              <a:rPr lang="en-US" smtClean="0"/>
              <a:t>10/31/2014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CCD1-A99D-48F0-B1CA-FE70215B7A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D22DF21-8856-49FB-9311-E8ADB9A64DA5}" type="datetimeFigureOut">
              <a:rPr lang="en-US" smtClean="0"/>
              <a:t>10/31/2014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59BCCD1-A99D-48F0-B1CA-FE70215B7A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D22DF21-8856-49FB-9311-E8ADB9A64DA5}" type="datetimeFigureOut">
              <a:rPr lang="en-US" smtClean="0"/>
              <a:t>10/31/2014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59BCCD1-A99D-48F0-B1CA-FE70215B7A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D22DF21-8856-49FB-9311-E8ADB9A64DA5}" type="datetimeFigureOut">
              <a:rPr lang="en-US" smtClean="0"/>
              <a:t>10/31/2014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59BCCD1-A99D-48F0-B1CA-FE70215B7AC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were we doing in 3B?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Geometry Mathematical Reflection 3B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4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a Triangle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“base times </a:t>
                </a:r>
                <a:r>
                  <a:rPr lang="en-US" dirty="0" smtClean="0"/>
                  <a:t>half of the height” </a:t>
                </a:r>
                <a:endParaRPr lang="en-US" dirty="0" smtClean="0"/>
              </a:p>
              <a:p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𝐀</m:t>
                    </m:r>
                    <m:r>
                      <a:rPr lang="en-US" b="1" i="0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0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dirty="0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dirty="0" smtClean="0">
                        <a:latin typeface="Cambria Math"/>
                      </a:rPr>
                      <m:t>𝒃𝒉</m:t>
                    </m:r>
                  </m:oMath>
                </a14:m>
                <a:endParaRPr lang="en-US" b="1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84" t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24200"/>
            <a:ext cx="4876800" cy="280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7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a Trapezoid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463041" y="2119257"/>
                <a:ext cx="3146712" cy="3603812"/>
              </a:xfrm>
            </p:spPr>
            <p:txBody>
              <a:bodyPr/>
              <a:lstStyle/>
              <a:p>
                <a:r>
                  <a:rPr lang="en-US" dirty="0" smtClean="0"/>
                  <a:t>“base </a:t>
                </a:r>
                <a:r>
                  <a:rPr lang="en-US" dirty="0" smtClean="0"/>
                  <a:t>1 </a:t>
                </a:r>
                <a:r>
                  <a:rPr lang="en-US" dirty="0" smtClean="0"/>
                  <a:t>plus </a:t>
                </a:r>
                <a:r>
                  <a:rPr lang="en-US" dirty="0" smtClean="0"/>
                  <a:t>base </a:t>
                </a:r>
                <a:r>
                  <a:rPr lang="en-US" dirty="0" smtClean="0"/>
                  <a:t>2, then the sum </a:t>
                </a:r>
                <a:r>
                  <a:rPr lang="en-US" dirty="0" smtClean="0"/>
                  <a:t>times half of the height” </a:t>
                </a:r>
              </a:p>
              <a:p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</a:rPr>
                      <m:t>)</m:t>
                    </m:r>
                    <m:r>
                      <a:rPr lang="en-US" b="1" i="1" dirty="0" smtClean="0">
                        <a:latin typeface="Cambria Math"/>
                      </a:rPr>
                      <m:t>𝒉</m:t>
                    </m:r>
                  </m:oMath>
                </a14:m>
                <a:endParaRPr lang="en-US" b="1" i="1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1" y="2119257"/>
                <a:ext cx="3146712" cy="3603812"/>
              </a:xfrm>
              <a:blipFill rotWithShape="1">
                <a:blip r:embed="rId2"/>
                <a:stretch>
                  <a:fillRect l="-1938" t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01717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4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Area Formula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𝑟𝑒𝑐𝑡𝑎𝑛𝑔𝑙𝑒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𝑏h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𝑝𝑎𝑟𝑎𝑙𝑙𝑒𝑙𝑜𝑔𝑟𝑎𝑚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𝑏h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𝑡𝑟𝑖𝑎𝑛𝑔𝑙𝑒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𝑏h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𝑡𝑟𝑎𝑝𝑒𝑧𝑜𝑖𝑑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h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Do you understand where these formulas come from?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113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If two figures are scissors-congruent, do they have the same area? Explain.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7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Are all squares with the same area congruent?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7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is th</a:t>
            </a:r>
            <a:r>
              <a:rPr lang="en-US" dirty="0" smtClean="0"/>
              <a:t>e area formula for a parallelogram? For a triangle? For trapezoid?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92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2119257"/>
                <a:ext cx="4251959" cy="36038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 kite </a:t>
                </a:r>
                <a:r>
                  <a:rPr lang="en-US" i="1" dirty="0" smtClean="0"/>
                  <a:t>ABCD</a:t>
                </a:r>
                <a:r>
                  <a:rPr lang="en-US" dirty="0" smtClean="0"/>
                  <a:t> at the right,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𝐴𝐶</m:t>
                    </m:r>
                    <m:r>
                      <a:rPr lang="en-US" b="0" i="1" smtClean="0">
                        <a:latin typeface="Cambria Math"/>
                      </a:rPr>
                      <m:t>=3</m:t>
                    </m:r>
                    <m:r>
                      <a:rPr lang="en-US" b="0" i="1" smtClean="0">
                        <a:latin typeface="Cambria Math"/>
                      </a:rPr>
                      <m:t>𝑐𝑚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𝐷𝐻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  <m:r>
                      <a:rPr lang="en-US" b="0" i="1" smtClean="0">
                        <a:latin typeface="Cambria Math"/>
                      </a:rPr>
                      <m:t>𝑐𝑚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and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𝐵𝐻</m:t>
                    </m:r>
                    <m:r>
                      <a:rPr lang="en-US" b="0" i="1" smtClean="0">
                        <a:latin typeface="Cambria Math"/>
                      </a:rPr>
                      <m:t>=5 </m:t>
                    </m:r>
                    <m:r>
                      <a:rPr lang="en-US" b="0" i="1" smtClean="0">
                        <a:latin typeface="Cambria Math"/>
                      </a:rPr>
                      <m:t>𝑐𝑚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i="1" dirty="0" smtClean="0"/>
                  <a:t> What is the area of ABCD?</a:t>
                </a:r>
                <a:endParaRPr lang="en-US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2119257"/>
                <a:ext cx="4251959" cy="3603812"/>
              </a:xfrm>
              <a:blipFill rotWithShape="1">
                <a:blip r:embed="rId2"/>
                <a:stretch>
                  <a:fillRect l="-2152" t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1981200" cy="353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689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triangles have equal areas.  Does this mean that they are congruent? Explain with an example.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9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63041" y="2119257"/>
                <a:ext cx="3566159" cy="360381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In hexagon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𝐴𝐵𝐶𝐷𝐸𝐹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𝐷𝐸</m:t>
                        </m:r>
                      </m:e>
                    </m:acc>
                  </m:oMath>
                </a14:m>
                <a:r>
                  <a:rPr lang="en-US" dirty="0" smtClean="0"/>
                  <a:t> are congruent and parallel.  Also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𝐴𝐸</m:t>
                        </m:r>
                      </m:e>
                    </m:acc>
                    <m:r>
                      <a:rPr lang="en-US" i="1" smtClean="0">
                        <a:latin typeface="Cambria Math"/>
                      </a:rPr>
                      <m:t>⊥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𝐷𝐸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Is hexagon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𝐴𝐵𝐶𝐷𝐸𝐹</m:t>
                    </m:r>
                  </m:oMath>
                </a14:m>
                <a:r>
                  <a:rPr lang="en-US" dirty="0" smtClean="0"/>
                  <a:t> scissors-congruent to a rectangle?  If so, write down the steps that are necessary for dissecting it into a rectangle.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1" y="2119257"/>
                <a:ext cx="3566159" cy="3603812"/>
              </a:xfrm>
              <a:blipFill rotWithShape="1">
                <a:blip r:embed="rId2"/>
                <a:stretch>
                  <a:fillRect l="-2564" t="-2200" r="-1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0"/>
            <a:ext cx="187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369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dissect a parallelogram with area 32 into a square. What is the side length of the square?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081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investigation,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</a:t>
            </a:r>
            <a:r>
              <a:rPr lang="en-US" dirty="0"/>
              <a:t>formalized the ideas of cutting and rearranging.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derive and prove the area formulas for triangles, parallelograms, and trapezoids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two parallelograms with base lengths of 34 and 53 have the same area? If so, describe how.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759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you ready for </a:t>
            </a:r>
            <a:r>
              <a:rPr lang="en-US" dirty="0" smtClean="0"/>
              <a:t>3C?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 smtClean="0"/>
              <a:t>3C, </a:t>
            </a:r>
            <a:r>
              <a:rPr lang="en-US" dirty="0" smtClean="0"/>
              <a:t>you will learn how to</a:t>
            </a:r>
          </a:p>
          <a:p>
            <a:r>
              <a:rPr lang="en-US" dirty="0" smtClean="0"/>
              <a:t>Build a formal proof of the Pythagorean Theorem</a:t>
            </a:r>
          </a:p>
          <a:p>
            <a:r>
              <a:rPr lang="en-US" dirty="0" smtClean="0"/>
              <a:t>Find lengths of sides of right triangles</a:t>
            </a:r>
          </a:p>
          <a:p>
            <a:r>
              <a:rPr lang="en-US" dirty="0" smtClean="0"/>
              <a:t>Analyze proofs of the Pythagorean Theorem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Don’t forget HOMEWORK!!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5113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Habits and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Visualize ways to make equal-area figures through dissection.</a:t>
            </a:r>
          </a:p>
          <a:p>
            <a:r>
              <a:rPr lang="en-US" dirty="0" smtClean="0"/>
              <a:t>Write clear and precise algorithms</a:t>
            </a:r>
          </a:p>
          <a:p>
            <a:r>
              <a:rPr lang="en-US" dirty="0" smtClean="0"/>
              <a:t>Reason by continuity to identify extreme cases.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Multiplication to Count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4800600" cy="245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02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and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Base</a:t>
            </a:r>
          </a:p>
          <a:p>
            <a:r>
              <a:rPr lang="en-US" dirty="0" smtClean="0"/>
              <a:t>Height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and Height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 doesn’t have to be horizontal.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2514080"/>
            <a:ext cx="3857625" cy="152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4038600"/>
            <a:ext cx="53816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577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 we can dissect any parallelogram, any triangle, and any trapezoid to a rectangle.</a:t>
            </a:r>
          </a:p>
          <a:p>
            <a:r>
              <a:rPr lang="en-US" dirty="0" smtClean="0"/>
              <a:t>We know how to find the area of rectangle.</a:t>
            </a:r>
          </a:p>
          <a:p>
            <a:r>
              <a:rPr lang="en-US" dirty="0" smtClean="0"/>
              <a:t>Then, we know how to find the areas of </a:t>
            </a:r>
            <a:r>
              <a:rPr lang="en-US" dirty="0"/>
              <a:t>any parallelogram, any triangle, and any trapezoid </a:t>
            </a:r>
            <a:r>
              <a:rPr lang="en-US" dirty="0" smtClean="0"/>
              <a:t>to </a:t>
            </a:r>
            <a:r>
              <a:rPr lang="en-US" dirty="0"/>
              <a:t>a rectangle.</a:t>
            </a:r>
          </a:p>
        </p:txBody>
      </p:sp>
    </p:spTree>
    <p:extLst>
      <p:ext uri="{BB962C8B-B14F-4D97-AF65-F5344CB8AC3E}">
        <p14:creationId xmlns:p14="http://schemas.microsoft.com/office/powerpoint/2010/main" val="136952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a Rectangle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Is “base times </a:t>
                </a:r>
                <a:r>
                  <a:rPr lang="en-US" dirty="0" smtClean="0"/>
                  <a:t>height” </a:t>
                </a:r>
                <a:endParaRPr lang="en-US" dirty="0" smtClean="0"/>
              </a:p>
              <a:p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𝒃𝒉</m:t>
                    </m:r>
                    <m:r>
                      <a:rPr lang="en-US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84" t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4095750" cy="315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82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a Parallelogram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Is “base times </a:t>
                </a:r>
                <a:r>
                  <a:rPr lang="en-US" dirty="0" smtClean="0"/>
                  <a:t>height” </a:t>
                </a:r>
                <a:endParaRPr lang="en-US" dirty="0" smtClean="0"/>
              </a:p>
              <a:p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𝒃𝒉</m:t>
                    </m:r>
                    <m:r>
                      <a:rPr lang="en-US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84" t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3048000"/>
            <a:ext cx="5153025" cy="27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9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59</TotalTime>
  <Words>513</Words>
  <Application>Microsoft Office PowerPoint</Application>
  <PresentationFormat>On-screen Show (4:3)</PresentationFormat>
  <Paragraphs>68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Pushpin</vt:lpstr>
      <vt:lpstr>What were we doing in 3B?</vt:lpstr>
      <vt:lpstr>In this investigation,</vt:lpstr>
      <vt:lpstr>Habits and Skills</vt:lpstr>
      <vt:lpstr>DHoM</vt:lpstr>
      <vt:lpstr>Vocabulary and Notation</vt:lpstr>
      <vt:lpstr>Base and Height</vt:lpstr>
      <vt:lpstr>Big Idea</vt:lpstr>
      <vt:lpstr>Area of a Rectangle</vt:lpstr>
      <vt:lpstr>Area of a Parallelogram</vt:lpstr>
      <vt:lpstr>Area of a Triangle</vt:lpstr>
      <vt:lpstr>Area of a Trapezoid</vt:lpstr>
      <vt:lpstr>List of Area Formula</vt:lpstr>
      <vt:lpstr>Discussion Question</vt:lpstr>
      <vt:lpstr>Discussion Question</vt:lpstr>
      <vt:lpstr>Discussion Question</vt:lpstr>
      <vt:lpstr>Problem 1</vt:lpstr>
      <vt:lpstr>Problem 2</vt:lpstr>
      <vt:lpstr>Problem 3</vt:lpstr>
      <vt:lpstr>Problem 4</vt:lpstr>
      <vt:lpstr>Problem 5</vt:lpstr>
      <vt:lpstr>Are you ready for 3C?</vt:lpstr>
    </vt:vector>
  </TitlesOfParts>
  <Company>Lawrence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were we doing in 3A?</dc:title>
  <dc:creator>Shigehito Tanaka</dc:creator>
  <cp:lastModifiedBy>Shigehito Tanaka</cp:lastModifiedBy>
  <cp:revision>8</cp:revision>
  <dcterms:created xsi:type="dcterms:W3CDTF">2014-10-31T19:04:58Z</dcterms:created>
  <dcterms:modified xsi:type="dcterms:W3CDTF">2014-10-31T21:31:58Z</dcterms:modified>
</cp:coreProperties>
</file>