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97" r:id="rId3"/>
    <p:sldId id="258" r:id="rId4"/>
    <p:sldId id="259" r:id="rId5"/>
    <p:sldId id="260" r:id="rId6"/>
    <p:sldId id="261" r:id="rId7"/>
    <p:sldId id="282" r:id="rId8"/>
    <p:sldId id="283" r:id="rId9"/>
    <p:sldId id="284" r:id="rId10"/>
    <p:sldId id="285" r:id="rId11"/>
    <p:sldId id="288" r:id="rId12"/>
    <p:sldId id="286" r:id="rId13"/>
    <p:sldId id="287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73" r:id="rId22"/>
    <p:sldId id="275" r:id="rId23"/>
    <p:sldId id="296" r:id="rId24"/>
    <p:sldId id="276" r:id="rId25"/>
    <p:sldId id="277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33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B0C6547-C21F-4C17-B7FD-1D050D05BADF}" type="datetimeFigureOut">
              <a:rPr lang="en-US" smtClean="0"/>
              <a:t>10/10/2014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8EA3A7-4042-4FC8-A58F-469D8E8B6F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2d?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2D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90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Trapezoids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</a:t>
            </a:r>
          </a:p>
          <a:p>
            <a:r>
              <a:rPr lang="en-US" dirty="0" smtClean="0"/>
              <a:t>A quadrilateral with exactly one pair of parallel sides.</a:t>
            </a:r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346924"/>
            <a:ext cx="3693973" cy="2820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640" y="3657600"/>
            <a:ext cx="3743858" cy="1731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859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Isosceles Trapezoid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trapezoid with opposite nonparallel sides are congruent.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43200"/>
            <a:ext cx="4174833" cy="303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5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Definition</a:t>
            </a:r>
          </a:p>
          <a:p>
            <a:r>
              <a:rPr lang="en-US" sz="2000" dirty="0" smtClean="0"/>
              <a:t>A quadrilateral in which </a:t>
            </a:r>
          </a:p>
          <a:p>
            <a:pPr lvl="1"/>
            <a:r>
              <a:rPr lang="en-US" sz="2000" dirty="0"/>
              <a:t>T</a:t>
            </a:r>
            <a:r>
              <a:rPr lang="en-US" sz="2000" dirty="0" smtClean="0"/>
              <a:t>wo adjacent sides are congruent, and </a:t>
            </a:r>
          </a:p>
          <a:p>
            <a:pPr lvl="1"/>
            <a:r>
              <a:rPr lang="en-US" sz="2000" dirty="0" smtClean="0"/>
              <a:t>The other two adjacent sides are congruent</a:t>
            </a:r>
            <a:r>
              <a:rPr lang="en-US" sz="2000" dirty="0" smtClean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581400"/>
            <a:ext cx="3845821" cy="215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59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Definition</a:t>
            </a:r>
          </a:p>
          <a:p>
            <a:r>
              <a:rPr lang="en-US" sz="2000" dirty="0" smtClean="0"/>
              <a:t>A quadrilateral with two pairs of opposite parallel sides</a:t>
            </a:r>
            <a:r>
              <a:rPr lang="en-US" sz="2000" dirty="0" smtClean="0"/>
              <a:t>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581400"/>
            <a:ext cx="4976686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9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Parallelogram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General parallelogram, rhombus, rectangle, and square.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7601612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6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2.7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>
                        <a:latin typeface="Cambria Math"/>
                      </a:rPr>
                      <m:t>𝑨𝑩𝑪𝑫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  <m:r>
                      <a:rPr lang="en-US" b="1" i="1">
                        <a:latin typeface="Cambria Math"/>
                      </a:rPr>
                      <m:t>⇒</m:t>
                    </m:r>
                    <m:r>
                      <a:rPr lang="en-US" b="1" i="1">
                        <a:latin typeface="Cambria Math"/>
                      </a:rPr>
                      <m:t>𝑨𝑩𝑪</m:t>
                    </m:r>
                    <m:r>
                      <a:rPr lang="en-US" b="1" i="1">
                        <a:latin typeface="Cambria Math"/>
                      </a:rPr>
                      <m:t>≅</m:t>
                    </m:r>
                    <m:r>
                      <a:rPr lang="en-US" b="1" i="1">
                        <a:latin typeface="Cambria Math"/>
                      </a:rPr>
                      <m:t>𝑪𝑫𝑨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3200"/>
            <a:ext cx="5983605" cy="2781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173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2.8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𝑨𝑩𝑪𝑫</m:t>
                    </m:r>
                    <m:r>
                      <a:rPr lang="en-US" b="1" i="1" smtClean="0">
                        <a:latin typeface="Cambria Math"/>
                      </a:rPr>
                      <m:t> </m:t>
                    </m:r>
                    <m:r>
                      <a:rPr lang="en-US" b="1" i="1" smtClean="0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</m:oMath>
                </a14:m>
                <a:endParaRPr lang="en-US" b="1" i="1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𝑩𝑬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𝑬𝑫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 </m:t>
                      </m:r>
                      <m:r>
                        <a:rPr lang="en-US" b="1" i="1">
                          <a:latin typeface="Cambria Math"/>
                        </a:rPr>
                        <m:t>𝒂𝒏𝒅</m:t>
                      </m:r>
                      <m:r>
                        <a:rPr lang="en-US" b="1" i="1">
                          <a:latin typeface="Cambria Math"/>
                        </a:rPr>
                        <m:t> 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𝑨𝑬</m:t>
                          </m:r>
                        </m:e>
                      </m:acc>
                      <m:r>
                        <a:rPr lang="en-US" b="1" i="1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1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1" i="1">
                              <a:latin typeface="Cambria Math"/>
                            </a:rPr>
                            <m:t>𝑬𝑪</m:t>
                          </m:r>
                        </m:e>
                      </m:acc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971800"/>
            <a:ext cx="6256972" cy="2461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7531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2.9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∥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𝑪𝑫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𝒂𝒏𝒅</m:t>
                    </m:r>
                    <m:r>
                      <a:rPr lang="en-US" b="1" i="1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𝑨𝑩</m:t>
                        </m:r>
                      </m:e>
                    </m:acc>
                    <m:r>
                      <a:rPr lang="en-US" b="1" i="1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𝑪𝑫</m:t>
                        </m:r>
                      </m:e>
                    </m:acc>
                    <m:r>
                      <a:rPr lang="en-US" b="1">
                        <a:latin typeface="Cambria Math"/>
                      </a:rPr>
                      <m:t>⇒</m:t>
                    </m:r>
                    <m:r>
                      <a:rPr lang="en-US" b="1" i="1">
                        <a:latin typeface="Cambria Math"/>
                      </a:rPr>
                      <m:t>𝑨𝑩𝑪𝑫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𝐢𝐬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𝐚</m:t>
                    </m:r>
                    <m:r>
                      <a:rPr lang="en-US" b="1">
                        <a:latin typeface="Cambria Math"/>
                      </a:rPr>
                      <m:t> </m:t>
                    </m:r>
                    <m:r>
                      <a:rPr lang="en-US" b="1" i="1">
                        <a:latin typeface="Cambria Math"/>
                      </a:rPr>
                      <m:t>𝐩𝐚𝐫𝐚𝐥𝐥𝐞𝐥𝐨𝐠𝐫𝐚𝐦</m:t>
                    </m:r>
                    <m:r>
                      <a:rPr lang="en-US" b="1">
                        <a:latin typeface="Cambria Math"/>
                      </a:rPr>
                      <m:t>.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749676"/>
            <a:ext cx="5291741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55648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rectangle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parallelogram with four right angles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995612"/>
            <a:ext cx="3957270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988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Rhombus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parallelogram with four congruent sides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3733800" cy="326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993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studied </a:t>
            </a:r>
          </a:p>
          <a:p>
            <a:r>
              <a:rPr lang="en-US" dirty="0" smtClean="0"/>
              <a:t>different types of quadrilaterals, such as kites and trapezoids,</a:t>
            </a:r>
          </a:p>
          <a:p>
            <a:r>
              <a:rPr lang="en-US" dirty="0" smtClean="0"/>
              <a:t>The characteristics of the special types of parallelograms – rectangles, rhombuses, and squares.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89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rectangle with four congruent sides.</a:t>
            </a:r>
          </a:p>
          <a:p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362200"/>
            <a:ext cx="4062412" cy="406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561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List some special properties of each quadrilateral below</a:t>
            </a:r>
          </a:p>
          <a:p>
            <a:pPr marL="514350" indent="-514350">
              <a:buAutoNum type="alphaLcPeriod"/>
            </a:pPr>
            <a:r>
              <a:rPr lang="en-US" dirty="0" smtClean="0"/>
              <a:t>Parallelogram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Kite</a:t>
            </a:r>
            <a:endParaRPr lang="en-US" dirty="0"/>
          </a:p>
          <a:p>
            <a:pPr marL="514350" indent="-514350">
              <a:buAutoNum type="alphaLcPeriod"/>
            </a:pPr>
            <a:r>
              <a:rPr lang="en-US" dirty="0" smtClean="0"/>
              <a:t>Trapezoid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1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lphaLcPeriod"/>
            </a:pPr>
            <a:r>
              <a:rPr lang="en-US" dirty="0" smtClean="0"/>
              <a:t>Are </a:t>
            </a:r>
            <a:r>
              <a:rPr lang="en-US" dirty="0" smtClean="0"/>
              <a:t>all squares also </a:t>
            </a:r>
            <a:r>
              <a:rPr lang="en-US" dirty="0" smtClean="0"/>
              <a:t>parallelogram?</a:t>
            </a:r>
          </a:p>
          <a:p>
            <a:pPr marL="514350" indent="-514350">
              <a:buAutoNum type="alphaLcPeriod"/>
            </a:pPr>
            <a:r>
              <a:rPr lang="en-US" dirty="0" smtClean="0"/>
              <a:t>Are </a:t>
            </a:r>
            <a:r>
              <a:rPr lang="en-US" dirty="0" smtClean="0"/>
              <a:t>all parallelograms also squares?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4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a statement is true, must its converse also be true?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028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Is a quadrilateral with perpendicular diagonals always a kite?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50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In the figure below,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𝑆𝑇</m:t>
                        </m:r>
                      </m:e>
                    </m:acc>
                    <m:r>
                      <a:rPr lang="en-US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𝑅𝑇</m:t>
                        </m:r>
                      </m:e>
                    </m:acc>
                  </m:oMath>
                </a14:m>
                <a:r>
                  <a:rPr lang="en-US" dirty="0" smtClean="0"/>
                  <a:t>, but the segments are not congruent to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𝑇𝑄</m:t>
                        </m:r>
                      </m:e>
                    </m:acc>
                  </m:oMath>
                </a14:m>
                <a:r>
                  <a:rPr lang="en-US" dirty="0" smtClean="0"/>
                  <a:t>. All angles of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sym typeface="Symbol"/>
                      </a:rPr>
                      <m:t>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𝑃𝑇𝑆</m:t>
                    </m:r>
                  </m:oMath>
                </a14:m>
                <a:r>
                  <a:rPr lang="en-US" b="0" dirty="0" smtClean="0">
                    <a:latin typeface="+mj-lt"/>
                    <a:sym typeface="Symbol"/>
                  </a:rPr>
                  <a:t>and</a:t>
                </a:r>
                <a:r>
                  <a:rPr lang="en-US" b="0" i="1" dirty="0" smtClean="0">
                    <a:latin typeface="Cambria Math"/>
                    <a:sym typeface="Symbol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sym typeface="Symbol"/>
                      </a:rPr>
                      <m:t>∠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𝑅𝑇𝑄</m:t>
                    </m:r>
                  </m:oMath>
                </a14:m>
                <a:r>
                  <a:rPr lang="en-US" dirty="0" smtClean="0"/>
                  <a:t> measure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60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.</m:t>
                    </m:r>
                  </m:oMath>
                </a14:m>
                <a:r>
                  <a:rPr lang="en-US" dirty="0" smtClean="0"/>
                  <a:t> Prove that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𝑃𝑄𝑅𝑆</m:t>
                    </m:r>
                  </m:oMath>
                </a14:m>
                <a:r>
                  <a:rPr lang="en-US" dirty="0" smtClean="0"/>
                  <a:t> is a trapezoid.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52800"/>
            <a:ext cx="4740593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6803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Describe the difference between a parallelogram and a rectangle.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602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85912"/>
            <a:ext cx="81534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Can a kite ever be a parallelogram? Explain.</a:t>
            </a:r>
            <a:endParaRPr lang="en-US" b="0" dirty="0" smtClean="0">
              <a:sym typeface="Symbol"/>
            </a:endParaRPr>
          </a:p>
          <a:p>
            <a:pPr marL="0" indent="0">
              <a:buNone/>
            </a:pPr>
            <a:endParaRPr lang="en-US" b="0" dirty="0" smtClean="0">
              <a:sym typeface="Symbol"/>
            </a:endParaRPr>
          </a:p>
          <a:p>
            <a:pPr marL="0" indent="0">
              <a:buNone/>
            </a:pPr>
            <a:endParaRPr lang="en-US" b="0" dirty="0" smtClean="0">
              <a:sym typeface="Symbo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724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Prove that a kite can be divided into two isosceles triangles by a single segment.</a:t>
            </a:r>
          </a:p>
          <a:p>
            <a:pPr marL="0" indent="0">
              <a:buNone/>
            </a:pPr>
            <a:r>
              <a:rPr lang="en-US" dirty="0" smtClean="0"/>
              <a:t>Can this be done in more than one way?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7168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3A?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3A, you will learn how to</a:t>
            </a:r>
          </a:p>
          <a:p>
            <a:r>
              <a:rPr lang="en-US" dirty="0" smtClean="0"/>
              <a:t>Devise and follow algorithms to dissect and rearrange one figure into an equal-area figure.</a:t>
            </a:r>
          </a:p>
          <a:p>
            <a:r>
              <a:rPr lang="en-US" dirty="0" smtClean="0"/>
              <a:t>Justify each cut in a dissection.</a:t>
            </a:r>
          </a:p>
          <a:p>
            <a:r>
              <a:rPr lang="en-US" dirty="0" smtClean="0"/>
              <a:t>Write general algorithms for dissections.</a:t>
            </a:r>
          </a:p>
          <a:p>
            <a:r>
              <a:rPr lang="en-US" dirty="0" smtClean="0"/>
              <a:t>Test algorithms with standard and extreme cases.</a:t>
            </a:r>
          </a:p>
          <a:p>
            <a:endParaRPr lang="en-US" dirty="0"/>
          </a:p>
          <a:p>
            <a:r>
              <a:rPr lang="en-US" dirty="0" smtClean="0"/>
              <a:t>Don’t forget HOMEWORK!!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80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Characterize sets in a give class.</a:t>
            </a:r>
          </a:p>
          <a:p>
            <a:r>
              <a:rPr lang="en-US" dirty="0" smtClean="0"/>
              <a:t>Understand that the converse of a statement is not automatically </a:t>
            </a:r>
            <a:r>
              <a:rPr lang="en-US" dirty="0" smtClean="0"/>
              <a:t>true when </a:t>
            </a:r>
            <a:r>
              <a:rPr lang="en-US" dirty="0" smtClean="0"/>
              <a:t>the initial statement is true.</a:t>
            </a:r>
          </a:p>
          <a:p>
            <a:r>
              <a:rPr lang="en-US" dirty="0" smtClean="0"/>
              <a:t>Reason by continuity.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98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Check your work</a:t>
            </a:r>
          </a:p>
          <a:p>
            <a:pPr lvl="1"/>
            <a:r>
              <a:rPr lang="en-US" dirty="0" smtClean="0"/>
              <a:t>How can you be sure?</a:t>
            </a:r>
          </a:p>
          <a:p>
            <a:r>
              <a:rPr lang="en-US" b="1" dirty="0" smtClean="0"/>
              <a:t>Communicate a conditional situation</a:t>
            </a:r>
          </a:p>
          <a:p>
            <a:pPr lvl="1"/>
            <a:r>
              <a:rPr lang="en-US" dirty="0" smtClean="0"/>
              <a:t>If A, then B</a:t>
            </a:r>
          </a:p>
        </p:txBody>
      </p:sp>
    </p:spTree>
    <p:extLst>
      <p:ext uri="{BB962C8B-B14F-4D97-AF65-F5344CB8AC3E}">
        <p14:creationId xmlns:p14="http://schemas.microsoft.com/office/powerpoint/2010/main" val="396390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dirty="0" smtClean="0"/>
              <a:t>Base angle</a:t>
            </a:r>
          </a:p>
          <a:p>
            <a:r>
              <a:rPr lang="en-US" dirty="0" smtClean="0"/>
              <a:t>Base of a trapezoid</a:t>
            </a:r>
          </a:p>
          <a:p>
            <a:r>
              <a:rPr lang="en-US" dirty="0" smtClean="0"/>
              <a:t>Closed figure</a:t>
            </a:r>
          </a:p>
          <a:p>
            <a:r>
              <a:rPr lang="en-US" dirty="0" smtClean="0"/>
              <a:t>Concave</a:t>
            </a:r>
          </a:p>
          <a:p>
            <a:r>
              <a:rPr lang="en-US" dirty="0" smtClean="0"/>
              <a:t>Isosceles trapezoid</a:t>
            </a:r>
          </a:p>
          <a:p>
            <a:r>
              <a:rPr lang="en-US" dirty="0" smtClean="0"/>
              <a:t>Kite</a:t>
            </a:r>
          </a:p>
          <a:p>
            <a:r>
              <a:rPr lang="en-US" dirty="0" smtClean="0"/>
              <a:t>Parallelogram</a:t>
            </a:r>
          </a:p>
          <a:p>
            <a:r>
              <a:rPr lang="en-US" dirty="0" smtClean="0"/>
              <a:t>Quadrilateral</a:t>
            </a:r>
          </a:p>
          <a:p>
            <a:r>
              <a:rPr lang="en-US" dirty="0" smtClean="0"/>
              <a:t>Rectangle</a:t>
            </a:r>
          </a:p>
          <a:p>
            <a:r>
              <a:rPr lang="en-US" dirty="0" smtClean="0"/>
              <a:t>Rhombus</a:t>
            </a:r>
          </a:p>
          <a:p>
            <a:r>
              <a:rPr lang="en-US" dirty="0" smtClean="0"/>
              <a:t>Self-intersecting figure</a:t>
            </a:r>
          </a:p>
          <a:p>
            <a:r>
              <a:rPr lang="en-US" dirty="0" smtClean="0"/>
              <a:t>Side</a:t>
            </a:r>
          </a:p>
          <a:p>
            <a:r>
              <a:rPr lang="en-US" dirty="0" smtClean="0"/>
              <a:t>Skew quadrilateral</a:t>
            </a:r>
          </a:p>
          <a:p>
            <a:r>
              <a:rPr lang="en-US" dirty="0" smtClean="0"/>
              <a:t>Square</a:t>
            </a:r>
          </a:p>
          <a:p>
            <a:r>
              <a:rPr lang="en-US" dirty="0" smtClean="0"/>
              <a:t>Trapezoid</a:t>
            </a:r>
          </a:p>
          <a:p>
            <a:r>
              <a:rPr lang="en-US" dirty="0" smtClean="0"/>
              <a:t>Trisected</a:t>
            </a:r>
          </a:p>
          <a:p>
            <a:r>
              <a:rPr lang="en-US" dirty="0" smtClean="0"/>
              <a:t>Vertex/ vertices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23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Quadrilateral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4 segments</a:t>
            </a:r>
          </a:p>
          <a:p>
            <a:pPr lvl="1"/>
            <a:r>
              <a:rPr lang="en-US" dirty="0" smtClean="0"/>
              <a:t>The sides intersect at their endpoints.</a:t>
            </a:r>
          </a:p>
          <a:p>
            <a:pPr lvl="1"/>
            <a:r>
              <a:rPr lang="en-US" dirty="0" smtClean="0"/>
              <a:t>Each vertex is the endpoint of exactly two sides.</a:t>
            </a:r>
            <a:endParaRPr lang="en-US" dirty="0"/>
          </a:p>
        </p:txBody>
      </p:sp>
      <p:pic>
        <p:nvPicPr>
          <p:cNvPr id="7" name="Picture 6" descr="https://encrypted-tbn0.gstatic.com/images?q=tbn:ANd9GcS58GskKZsofY_sRySE1SZ3gO8EQ4nbrhBVbPUYzaUjrTd9YzV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9900" y="3886200"/>
            <a:ext cx="3124200" cy="22313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4654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Skew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Quadrilateral that lie in two planes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124200"/>
            <a:ext cx="2914650" cy="21326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4" descr="data:image/jpeg;base64,/9j/4AAQSkZJRgABAQAAAQABAAD/2wCEAAkGBhMREBUUBxQWEhUVGBcYGRYXFRoWHxgXGBoaGRoYHBgbGyceFxkjGhgYHy8gLyopLSwsGCAxNTAqNSYrLCkBCQoKBQUFDQUFDSkYEhgpKSkpKSkpKSkpKSkpKSkpKSkpKSkpKSkpKSkpKSkpKSkpKSkpKSkpKSkpKSkpKSkpKf/AABEIALsA/wMBIgACEQEDEQH/xAAbAAEAAwEBAQEAAAAAAAAAAAAAAwQFAgEGB//EAEIQAAIBAgUBBgIGCAQFBQAAAAECAwARBAUSITFBEyIyQlFhFIEGFSNDUnEzNFNicoKRoTWSsdFjc5Oi8BYkZIPB/8QAFAEBAAAAAAAAAAAAAAAAAAAAAP/EABQRAQAAAAAAAAAAAAAAAAAAAAD/2gAMAwEAAhEDEQA/AP3GlKUClKUClKUClKUClKUClKUClKUClKUClUcfmWhhHhV7SVhcLewA41u3lS/Xk8AE1VieTDyL8fIZUlIGsgL2cp2CgDiNtgASSG2udWwbFKUoFKUoFKUoFKUoFKUoFKUoFKUoFKUoFKUoFKUoFKUoFKUoFKUoFKUoFZmY5i5LRZQFaYC5L30R3FwXI3JPRRvvfYb1BjM47SYYfAtoJ1BpiNgV8UaE7PNY3tuFsSb201p4LBJCmnDiw3JPJYnlmJ3ZidyTQUsgVOzJjDdpqtLrsX7QAXDkbHYi1u7pI07EVDjG+MDQ4b9Dusko83Qxx+/Qv5eB3t1o5hC+Jcy5QCEUaZGDafikB3jQ9Lb2k26qCAxYbmEx0PYCSEqkSr6aAgXYgjyabEEdLUEGV4hlYwY0kugurn7yO9g1/wAQ2Vvex4YVp1hTYOXEkTKTD2ZLQKRYlrEa5RzpYEr2exAJJ71gmnl2OEyXtpYEq6E3KOOVP+/UEHrQWqUpQKUpQKUpQKUpQKUpQKUpQKUpQKUpQKUpQKUpQKUpQKUrmSQKC0hAABJJNgAOST0FB1WQ07YolcGSkIuGlGxk9ViPRfWT5L+JfNLYzx3TDehuGn/PqsXty3Wy7Ny98EtxdsKo3HLQKOo/HEB05UDa42UL0uVxdj2RULGo2A7um24YEeEg73rCwuLfEMsWYn7Br6JLafiwOh/ALC5A/SC5FluDehX40B5f1Y7qh++9Hf8A4fUJ15b8NaGarF2LfWFggFySSLW4II3DA2sRve1t6CWaZIkLSkIiDc8AAV85Jg5DJ8U6HsdSucNY6jp4xDL1lHdPZ24UHdwAPctaRpI/rzVpvfD6wF1kXIMoGwnA3C2A6+K4X6HG41Yk1TnbYAAXLE7BVA3LE7AUEWJzWNIhKTqVtOjT3i5bwhAPET0/rxc1lnDzQscVLuWt2sK7gRjwlbC7yJcknzC4HCAVsNg3w0nxGPAEbFu4NxhdZvqHSzfeN0JuO7qrdzHMOyACDXI5siA2LNzz5VHJboPkCFqOQMA0RBBAIINwQdwQeorqsPLVfCssWLbUkpJRgLBJDdmiA6IdynpYgnw1uUClKUClKUClKUClKUClKUClKUClKUClKUClKUClKq5jmKQRl8Tew4CgszHoqqN2Y9AKCXFYpYkL4ghVXkn/AM3JOwHU1h4pJ5SsuIi1QLv8Pw5sbiRvK5HIiNrc3LAKLGWR/E6cRimVxcmNFYMsfIuSPFLyCfLuB1J08XjEiQviDYC3QkknYAAbsSdgBuaCFc2iMRlDjQt9RO2kjlSDuGvtpte/SqsOGbEsJMeCsYIaOEixJG4kk9+qp5eTc2002yFp5PiJvsJAQY1ADAW4My3tK/z7g8JBuxuDPhHtnA7BhxvqV/8AltbvMfwW1exoOcfF8NqnwZAXxSRE2VvVlPkkP9GJ33OocZW/xZ7bEbKjEJCRYxsPNKp3EvovlBB3JvU2HwTTus2ZLYKbxRHyfvv0Mv8AZeBvclnOHVAZ4nEMijxkEhx0R1G7gk2Fu8Ce7zYhYzgxdg/1kLx2FxYm5uNIAG5fVbTbe9rb2rGy3WkyHPr3Pdw7MQQtx4ZCNviCNtXBGy76tU+UznES6s0UxSx7pAfIpFu1vxIxuRq8vh2Oq+pmrRiFvjxdCLEWve5sFAG5YkgADe9rUHuY41YkvKC1zpVBuXY8KAeSf6AXJ2BrEyjBthJAcwsRLZEYEkQemGBP3d/C21zsbdwVzlSSRSq2eAnUNMLswbsg1vsntt2psPtN9Wy3uO9s5xNGsRGKXtA/cEfJkZuEA9/XoASbAXoIc+cMnYqokkluFW5FrWvISN1VDZtQ3vpA3IrrKcW28OPN5YwLta3aJwJQOBfgjowPQi9DIYXgk0Zudcsg7st76lW5ENzvqjF/4935LBbH0gLaovq8A4m5MYJsNAt2ms2NoyLA/vFLb2oNmlVsvxyzRh47jkFTyrA2ZWHQg3FWaBSlKBSlKBSlKBSlKBSlKBSlKBSlKBSlUcfmWhhHhl7SVhdUvaw41ubHQgPWxvwATtQd5hmSxACxd32SNbanPtfgDksdgOaiwWWnX2uYEPLawt4YweVS/wDdju3sLAVY8mljczQyiWVgA4kFlIHlQjvQr7d4dSGJ1UxH0nSKy49HjlYhUjIB7RzwqP4GPtcEC5IsKDrOMNHFeaJmhkJABQajKx2CmPiUnj1AHItcU8LiHWQSfSZezYfoyDeFLi3i8spva7eulSeW08Dl7a+1zGzS2IABusSnypfk+r8n2FhVjMMUkcbNjPDaxFtWq+2kKN2J4Ci5N7UHeKxaxIXxBso6887AADckmwAG5JAFZq5YcSdecL3fu4T5P32IO8voRsnTe7GjhcklDCaABApvHhHN0QHqGF+zlsTxdFBKgctWrDnke4xf2DqpZkkspCjlgb6XUfiBIHW1BXmxD4NS2JJlw6i5Y7yRAev7VffxfxdGXL8UVxE/gG8Md726do9tjJyAPLcjm9d4aBsQ4lxoKopvFERY7cSuDw34V8vJ73h6xeW6C0uXsIn3Lhv0b23JceU2843HXUBagmzfDRsmrFt2fZ3YSA2MZtuQfy2I3B4INZGWYh3mQ58CrfcXXSrbbuRc6ZyL9w8LfTfvV1lmYfGSg41TEEs8cLfeEffX4kQG2kDjZmAJULu4vDJIhXFAMp5B9t7+xBF79LXoOMyeMROcwt2djq1C4I9Ldb8W5J4rBytHikV851FW7sDObmEMbCOT/iNsNe99kJvu8WFxDakkzAs+DU3hkbc36Szesf4H6DvN0YfT4hUZGGI0lCp1arWK23vfa1qCpnvZ9ifi7kXGnT4+0v3NH7+q1v8Aa9Uvo/qV3GbW+JYAlujRjZdG3hUmzD8RJ4YXo5fIUkSXHljhvDh2c3MerbVKTv3wQEc7hdjYtvtZ5ChiLzv2Ri76yAXKMOoHmB8JXzA260FTNMUuFnWRb6ZdpUAvYKP09ugQWDH8NvwitsG/FYn0dcyGR8yXTiNg8f7NLXRV9UbdtXVtQ8lhJgnGGkXDyG0b37Ak8WBZof5QCV/dBHluQ2KUpQKUpQKUpQKUpQKUpQKUpQKUrLnxzyuYssNtJtJNsQh6qoOzS+3C9b+Ehxm+dlCY8CpkkFtRClxCDwzqveY23CDc+w71TZKkOgtgn7UsbvJcMzN+9bgjjTYBeABVrBYFIU04cWG5JJJJJ5Zid2YnkmsvO4Ii47JNWJYd3QxjbSNtTuu4jHqb+gBJAoL+YZiIgAoLyPcJGDuxHP5KOrcD5gGHDZOCGbNNM0kgs1xdQp37NVPk4v1Yi56AU8JluIw5Lkri2YDUzDsn24VTumi97L3bclmJvViT6TQoP/d6on6RupDMeioOJD7KTz0oI8ZhzhUL4GTSosOyk1OpJ4VLXdWJ2AGob+E1WwON1TB8/RoJOIkbeNb7d2Ud15Te29iNwo5LaGDwDO4mzId8X7OO9xEDt+RkI5bpew2uTfxCqUb4ixWx1arW09b32tag9llVVLTEKqgkkmwAG5JJ4Fqxny8Y7S+YL9ipDRRm4LMPDM3VSPKuxF7newWjHlUk3fwB0QKQY4ZNTJLbfURfVGl/CBceYqdgNmPOApC5ipgY2ALG6MT0WQbXPQGxPpQRfb4fi+Jj+QlQf2Eo/o23mvtXwuLTMCTAQ2GQ2I/auOVZTusa7d07see6O/POxxTmOK4gUkSMNu0I5iU/h/E38o62sYnJY2IaC8LqAA8dlIA4Ui1mUfhIIoJ8bgElXTiBexuCCQVboysN1b3FfNzYqRmMeOJkwiMQ8wXdiPu5FHMYPikAsfCQAGNS4/OJQxgxRCgW7XFRX0xoehG5hkYdbkKDquNq+hwkSLGq4QAIANOnjT0t7UEiOGAMZBBFwRuCD/qK+VnwrdoyZepkwcbfaxC27jcpEOsa8vHwSAq+ZTPmeGeN+z+jh0u4LSR+RENwZF/ZSE3C7FSbkqdJI1MmxEejs8MpjMYAMTbMvud+8Dv39wd9zvQWYJ4547xEOjgj1BHBBB+YIPuDXzccumYCYlsFE9lc76ZRwHN94UOwbo3OyBjazvDuJQuRHRNICZBeymMbFz+CXyq9ueQwU20cpmiaLs4F0dmNDRMN024I6gjruG5uaDrM8CW0yYQhZY76SeCD4o3/AHGsPyIBHFjlZciZgrTT3XyRrfvQ2s2v2kZtLA8FQltibwZjeJ/hi18KQGkO94YySBGx/ZOQRflFV77WK7GOwTI3bZcLuBZk4EqDy+gceU/mDsbgJMqxrMGjxe0sdg4tYMDfTIo/A1j+RDDymr9fNdu2Kk+JyniAFFU93tWJBlja/AXSFHpIGv4d97B4tZUV4eG9diDwQR0INwR6ignpSlApSlApSlApSlApXMkgUEyEAAXJJsABySegr51s3jxT6JpOyhvYK94mxH8OoC8P8Ny3sPEFySdsVdcCxSHcNMpsX6FYj0HQydOF33X3D5fPh1C5eySxrsEkGgge0iCx+aEm+7VqxqAAI7AAWAHAHt7VQxuYMX7HLrGSw1MRdYgeGbfdj0Tk+w3oKGO+lBjPZvE0cpF7sNUaKbjtHdCdKbddNyCBwSNDJ8NGqa4HEzSWLS3B1+m67BR0A2H9bzYDL1hUiO5Zjd3bdnb8THqenoAAAAABVHN8Hh4wZZFZXJsDDdZJHPCjQRrY+/uTYAmg0MdjlhTVNfkAAC5Zjwqjqx9KowZSZSZM6VXJ8MRAZIl9N9nkPVvkLDmlg8rxSsJsQ6TPYhY5NjEp6CRBpL25bRvxe3Oh9dhP8Rjkh/eI1p83S4Ue7WFB4cpMQvlspjA30PeVLfkxDL14YfkeKyfrN8RpbM4mXDDvAx3lWYjhmsA4h4Iutm5PdHe0I5Bjt0IOFHUG4nI9x9yP+/8AhHf2qCLD4lJFDYZldTwykMD8xtWdjpTOzQYXZRtNJ6Aj9Evq7A7nyg+pFVc0wSSTaMtBjmNjJNGdJjX1a2zuQLKrA+p2FjNhMNNhUCQKuIjHpZJNzclr9yRibkt3LnoeaDuHIewUDI27JVFhC3ejsOgHij/lNvUHiq2YfSYxkRTqIZn2DMQ0Si9u0L7bX2CnSWJAHW1ib6SxjuoG7ZtkgYFHZj7HyDq4uoAO9WcvyzQrHF2kkk3ka2zdNIB4jANgv5nkkkJsBgliQLFc8ksTcsx3LMepJrKzLDfDANk50O7WWDmORz00/ddSXW1gCSG4M2KwC4ZGkwEggVQSUbvRW/gvdPbSR02PFUctzFhJ2v0hjaB2Foye9GiHp2lhodiAW1Bd9Ki9qC3k2IEZ0ZgCk8hJYta0rW+7YbFQBYJ4gBuOTU+fRR9nrn1B12jaM2k1tYBUPqxsLHunrsKvYnDJKhXEqHU8gi49R/vevnMHh5S4nw154Iywhidu9a1jKjnxA7qoa/dJIbvBQFjLJXw1/rwDXIQWxA8BPARv2WkbDykkm4LWq3n0KBe2UlJU2RkF2YsbLHpOzqzEDSfW91O4tYTHxzhgvI2eNhZluOGQ7i4+RHFxWDDg3Exky1e0w8LEJCWt9oAVd4idgF8AU92+u2mwuF7IZCuqPNAFxEhLv1WQkAExk+JFUKtuQALjcEwZliGwCWw5vE50IG37B24J/wDjqLseqBT5fDpAw4yOxudLbjdHikH/AHRuL/0PUHfIwGMb4jVmpvGl4oZrAK7k2cuBsrkgRqdg2lrW1BaC2MF8IBJgdTx2HaqO8W9Z1A5k6sB4hxuBeTCOBiyMAQ0ckYlexuAzHTG6kfjCvfoezvze/jj4LeME4bqoFzB7qBzF6r5eRtsvf0ZwirE0ka6e3dpbeit4APQaADbi7H1NBr0pSgUpSgUpSgVFicSsaF8QQqruSf8Az+1S1j4/LpmnEiGOVVtoifUgVur6hq1N6XXbpySQ9TDNiSGx6lIgbpCeW9HlH+kfTlrmwXUlhVlKygMp2IIuCPcHmqH1nKv6xhn/ADjZHH9ypt8qoY/6QqzCJHOGBsXlmUxWB20x9oAHkPruF53O1BxisuQuYsj1QsCNckbMqRDY20A6WktYhbWF7tts1rCZXPh104F0lW9yJV0uzHlmlTYn+S59a0sBBGkYXBW0jixve+9yepJ3J5NeY/HrEt5Lkk2VV3Z2PCqPX+wAJNgCaDPxX0haBb5jBIu9h2dpdTdFUKdRJ6DT77WNcZPiI5pDJiZEaYAgRat4VPl0NZgx8zEAn2FhVrA5aS/bZjZpbEADcRKeUT32F25b2FgLeKwMcoti0VwONShrflfg0E9YzMcYbRm2GB7zD78jyj/hA8nzWsNr3ofVIxDFctklhgW6syyFhIb2ZEV9ShRazNbfdR1NacaYmIARiKZVAAABhIA2AA7ynb+Ee1BLNkULHUi9mx80ZMZ+ZW1/nes/GzYmJhFl0izuwJCyrYxruO0Z0sNIIsFK3Y+bYkd4/wCk/ZDTLDIsrX0gjUu3LFo9WmNbglrbXHUgVbyRY9BbDyrOzm7yAg6m+ROlQNgvQeu5IVcBjVw6acZHLFclmkcdoGY8u0iXA6bkKALAWAsNGXNIli7UOGSwsVOrVfYBbeIkkAAckirMkgUEyEAAEkk2AA5JPQV8/BkceJkOImQxA7xaLxsb/fOVsS5FwoO6qfViAFvD5QJryZygZ24jNmES9FHTX1ZhyeDYCu/qySL/AA2U2H3ct5F/INfWnpe5A/Ca9+HxMf6vIs6/hlGhv+ogt8il/wB6szMM97RuwxCyQKLdtJ4lVTuEEiXCMw5J06VN9iVNByucdtIHzRDFBE3dYfaRySKbay4HdjUi6lgBfc20rf6SORXW8ZDKRyCCCD78EVxg3jMa/BFSlgF0EFbDi1trWrKzfAxxDVgAY5pGsgjbRrc3N2FihA3ZiVOw67Cgp5llReTsMkcxC15huY9B4j0XBVn38JWygnqt9SLNeyAXM4+wAsNQOqL279hoH8QXpVbAQ4jCpaVRibks0idx2Y8kxsdJ9rNxYAC1Xos7hYPdwpQFnVwUZVAuSyNYge/B6E0FP6QYdZTGmH7sz30SobNEgtrcMOguBY3Usy3Br3DPJhECYhO0iUWWSNbsAP2kY3J9WW9zc6VqrlX0fZbz4QnDSSb9np1IsflQxG2k8s2kqdTHe21aDZ0Yv8XTsh+0B1x/N7Xj/NgB70FXOlWVY3yt7TSEJHLGQe7ySeRJGq6m0na/BBN6kwUqxouGzNFQEdmp8UcotawLb6iOUbc72LbmqeCyoTSyYrLnERJKxlQGR1B77ulwG1uOQVbSi97c1oNmAP2WeRiPX3RfvRyX6ByNj+6wB9L0FLHYSRCmFjbXDOSu5OuONReRb+dCvcBvqXXy21vogPSsTIMH9pLIHZ0UmKIMdWlVP2lm5IMm25O0a71uUClKUClKUClKUClKUCvCPWvaUGe/0fw5NxEqk8lPsyfzKWJqu30dtIJMPNMrAEDUwlAB5FpASt9r2IJsN9q2KUGaPi157Gb/ADwn+l5AT8xVDMcXPJZMRBLFFzI0ZWQsL+AaW1KD1IF7bDc3H0NKDMw+d4YaUV1iNgFjcGE2HAVHCm35CrGPzARKCo1sx0oi8u3oPT1J4ABNWZIgwIkAIPIIuD8qzm+jWG1BoohGwBAaO8ZANr20EW4H9BQSZbl5S8mLIeZ7amHAA4Rb7hFufzJJO5rvFZRDKdWIjUt+K1m/zjvf3qD6qkX9UxEgtwJAso+ZIDkfziq2YQYxk0fZOpI1lGaJ2Tqqg6gpPGrXxe1jvQUxljYhiMFK4gQ8SHtVlkU8WbvGJSLbMNRHove1fiMSn6aJJR6xvoJ/kfYf5zXkWZdmAsuHljVQANKCRQBwAIyTa37teSfSfDKpJkUsPu+JCeAojazaidrWoKuZfSpYwEIMMr3C9upRRxd2fwFVuDYNcmw5IrUyvCpHGBh2137xe4Jdm3LkjYk8+nptaocqwTC8uNsZZObG4RR4Y1P4R1PUkn0t7JkMBN407NvxRkxm/qShFz+dB5i8og70jjsjuzSIxiPuWZSL7dTesrLcHiS3xGoSggiOOYaGSMm99aCwZrAkFL20gnY35mwE0spjwcxeGIjWJlDhnFisQZdLkDZmJLeUb94DVOYTp+s4ct7xOH/s2g0D670f4jG8P7xGtPm6XCj3bSKpYyKHHyKg0ywxWd2FmBci6IrDjazkgjyeptNjfpPGq6YjaZyEjjkDRFnbjZgCVHJIvsD7X6w30ZhVBa4c3LSoxjZ2Y3ZiVO5JJ5va9qCX4CaL9Ql1r+zmu39JR31+ev8AIVQzXPyqrFiw2FeU6dbEFVXzuJAbAhdgTbvMux4q/wDD4mP9BIsy/hlGhv8AqILfIpf96szLM3DO2IzNJIg/djYrqRYh11rcLrPfLHSCNA303oNCPI0jUHJW7DYWVRqjIHF472ttypU+9VsyzWVYzHjYAXk+zjI+1id32UNtqVd7tcWsrbnrZiyqFhryd+yvuDCwKH30bxn+nXmoML2suK043Qy4cX1ICA0sg2BU30lUJNtR/SKfag1MtwKwQpFB4UUKPkOT7nmrNKUClKUClKUClKUClKUClKUClKUClKUClKUClKUCosRhUkXTiVV19GAYf0O1S0oM0/R+H7gNF/y3aP8AspAA+VcyZZOAfg8SwJBA7WNJQvoRp0MT+bGtSlBjYKPEYeMIsSSBeqyEMxvcswdbXJuT3juan+u7frUM0f8A9ZkF/wA4tVh7mwrSpQfP5di4cXI7yvG6i6JESpst7O7IdwzHaxGyqONRq99QRD9U1Q/8tyg/y+G3ta1W8TgI5f1pEktxqUNb+o2qp/6fiH6uZIv4JXX+17f2oMzN4sT3cPh5Vl7W99a6GEa27QmSPui9wgtHe73vtWiuZtGAMTh5EA6xgSgAeyd/5BaiTJpkkaTDT62YKD20YbureyqYzHpF2Y7htz+VT/F4lf00Cv7xy/8A46r/AK0FKZ8E4kkRlR1BdyjGKQWFyXUEODYHxC9XsgwjRwL8USZHu7lrX1NvY2Fu6LL/AC1RxoGKeKOaBwFcSMZYwQAneXS1yty+nYG9gbit+gUpSgUpSgUpSgUpSgUpSgUpSgUpSgUpSgUpSgUpSgUpSgUpSgUpSgUpSgUpSgUpSgUpSgUpSgUpSgUpSgUpSgUpSgUpSgUpSgU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jpeg;base64,/9j/4AAQSkZJRgABAQAAAQABAAD/2wCEAAkGBhMREBUUBxQWEhUVGBcYGRYXFRoWHxgXGBoaGRoYHBgbGyceFxkjGhgYHy8gLyopLSwsGCAxNTAqNSYrLCkBCQoKBQUFDQUFDSkYEhgpKSkpKSkpKSkpKSkpKSkpKSkpKSkpKSkpKSkpKSkpKSkpKSkpKSkpKSkpKSkpKSkpKf/AABEIALsA/wMBIgACEQEDEQH/xAAbAAEAAwEBAQEAAAAAAAAAAAAAAwQFAgEGB//EAEIQAAIBAgUBBgIGCAQFBQAAAAECAwARBAUSITFBEyIyQlFhFIEGFSNDUnEzNFNicoKRoTWSsdFjc5Oi8BYkZIPB/8QAFAEBAAAAAAAAAAAAAAAAAAAAAP/EABQRAQAAAAAAAAAAAAAAAAAAAAD/2gAMAwEAAhEDEQA/AP3GlKUClKUClKUClKUClKUClKUClKUClKUClUcfmWhhHhV7SVhcLewA41u3lS/Xk8AE1VieTDyL8fIZUlIGsgL2cp2CgDiNtgASSG2udWwbFKUoFKUoFKUoFKUoFKUoFKUoFKUoFKUoFKUoFKUoFKUoFKUoFKUoFKUoFZmY5i5LRZQFaYC5L30R3FwXI3JPRRvvfYb1BjM47SYYfAtoJ1BpiNgV8UaE7PNY3tuFsSb201p4LBJCmnDiw3JPJYnlmJ3ZidyTQUsgVOzJjDdpqtLrsX7QAXDkbHYi1u7pI07EVDjG+MDQ4b9Dusko83Qxx+/Qv5eB3t1o5hC+Jcy5QCEUaZGDafikB3jQ9Lb2k26qCAxYbmEx0PYCSEqkSr6aAgXYgjyabEEdLUEGV4hlYwY0kugurn7yO9g1/wAQ2Vvex4YVp1hTYOXEkTKTD2ZLQKRYlrEa5RzpYEr2exAJJ71gmnl2OEyXtpYEq6E3KOOVP+/UEHrQWqUpQKUpQKUpQKUpQKUpQKUpQKUpQKUpQKUpQKUpQKUpQKUrmSQKC0hAABJJNgAOST0FB1WQ07YolcGSkIuGlGxk9ViPRfWT5L+JfNLYzx3TDehuGn/PqsXty3Wy7Ny98EtxdsKo3HLQKOo/HEB05UDa42UL0uVxdj2RULGo2A7um24YEeEg73rCwuLfEMsWYn7Br6JLafiwOh/ALC5A/SC5FluDehX40B5f1Y7qh++9Hf8A4fUJ15b8NaGarF2LfWFggFySSLW4II3DA2sRve1t6CWaZIkLSkIiDc8AAV85Jg5DJ8U6HsdSucNY6jp4xDL1lHdPZ24UHdwAPctaRpI/rzVpvfD6wF1kXIMoGwnA3C2A6+K4X6HG41Yk1TnbYAAXLE7BVA3LE7AUEWJzWNIhKTqVtOjT3i5bwhAPET0/rxc1lnDzQscVLuWt2sK7gRjwlbC7yJcknzC4HCAVsNg3w0nxGPAEbFu4NxhdZvqHSzfeN0JuO7qrdzHMOyACDXI5siA2LNzz5VHJboPkCFqOQMA0RBBAIINwQdwQeorqsPLVfCssWLbUkpJRgLBJDdmiA6IdynpYgnw1uUClKUClKUClKUClKUClKUClKUClKUClKUClKUClKq5jmKQRl8Tew4CgszHoqqN2Y9AKCXFYpYkL4ghVXkn/AM3JOwHU1h4pJ5SsuIi1QLv8Pw5sbiRvK5HIiNrc3LAKLGWR/E6cRimVxcmNFYMsfIuSPFLyCfLuB1J08XjEiQviDYC3QkknYAAbsSdgBuaCFc2iMRlDjQt9RO2kjlSDuGvtpte/SqsOGbEsJMeCsYIaOEixJG4kk9+qp5eTc2002yFp5PiJvsJAQY1ADAW4My3tK/z7g8JBuxuDPhHtnA7BhxvqV/8AltbvMfwW1exoOcfF8NqnwZAXxSRE2VvVlPkkP9GJ33OocZW/xZ7bEbKjEJCRYxsPNKp3EvovlBB3JvU2HwTTus2ZLYKbxRHyfvv0Mv8AZeBvclnOHVAZ4nEMijxkEhx0R1G7gk2Fu8Ce7zYhYzgxdg/1kLx2FxYm5uNIAG5fVbTbe9rb2rGy3WkyHPr3Pdw7MQQtx4ZCNviCNtXBGy76tU+UznES6s0UxSx7pAfIpFu1vxIxuRq8vh2Oq+pmrRiFvjxdCLEWve5sFAG5YkgADe9rUHuY41YkvKC1zpVBuXY8KAeSf6AXJ2BrEyjBthJAcwsRLZEYEkQemGBP3d/C21zsbdwVzlSSRSq2eAnUNMLswbsg1vsntt2psPtN9Wy3uO9s5xNGsRGKXtA/cEfJkZuEA9/XoASbAXoIc+cMnYqokkluFW5FrWvISN1VDZtQ3vpA3IrrKcW28OPN5YwLta3aJwJQOBfgjowPQi9DIYXgk0Zudcsg7st76lW5ENzvqjF/4935LBbH0gLaovq8A4m5MYJsNAt2ms2NoyLA/vFLb2oNmlVsvxyzRh47jkFTyrA2ZWHQg3FWaBSlKBSlKBSlKBSlKBSlKBSlKBSlKBSlUcfmWhhHhl7SVhdUvaw41ubHQgPWxvwATtQd5hmSxACxd32SNbanPtfgDksdgOaiwWWnX2uYEPLawt4YweVS/wDdju3sLAVY8mljczQyiWVgA4kFlIHlQjvQr7d4dSGJ1UxH0nSKy49HjlYhUjIB7RzwqP4GPtcEC5IsKDrOMNHFeaJmhkJABQajKx2CmPiUnj1AHItcU8LiHWQSfSZezYfoyDeFLi3i8spva7eulSeW08Dl7a+1zGzS2IABusSnypfk+r8n2FhVjMMUkcbNjPDaxFtWq+2kKN2J4Ci5N7UHeKxaxIXxBso6887AADckmwAG5JAFZq5YcSdecL3fu4T5P32IO8voRsnTe7GjhcklDCaABApvHhHN0QHqGF+zlsTxdFBKgctWrDnke4xf2DqpZkkspCjlgb6XUfiBIHW1BXmxD4NS2JJlw6i5Y7yRAev7VffxfxdGXL8UVxE/gG8Md726do9tjJyAPLcjm9d4aBsQ4lxoKopvFERY7cSuDw34V8vJ73h6xeW6C0uXsIn3Lhv0b23JceU2843HXUBagmzfDRsmrFt2fZ3YSA2MZtuQfy2I3B4INZGWYh3mQ58CrfcXXSrbbuRc6ZyL9w8LfTfvV1lmYfGSg41TEEs8cLfeEffX4kQG2kDjZmAJULu4vDJIhXFAMp5B9t7+xBF79LXoOMyeMROcwt2djq1C4I9Ldb8W5J4rBytHikV851FW7sDObmEMbCOT/iNsNe99kJvu8WFxDakkzAs+DU3hkbc36Szesf4H6DvN0YfT4hUZGGI0lCp1arWK23vfa1qCpnvZ9ifi7kXGnT4+0v3NH7+q1v8Aa9Uvo/qV3GbW+JYAlujRjZdG3hUmzD8RJ4YXo5fIUkSXHljhvDh2c3MerbVKTv3wQEc7hdjYtvtZ5ChiLzv2Ri76yAXKMOoHmB8JXzA260FTNMUuFnWRb6ZdpUAvYKP09ugQWDH8NvwitsG/FYn0dcyGR8yXTiNg8f7NLXRV9UbdtXVtQ8lhJgnGGkXDyG0b37Ak8WBZof5QCV/dBHluQ2KUpQKUpQKUpQKUpQKUpQKUpQKUrLnxzyuYssNtJtJNsQh6qoOzS+3C9b+Ehxm+dlCY8CpkkFtRClxCDwzqveY23CDc+w71TZKkOgtgn7UsbvJcMzN+9bgjjTYBeABVrBYFIU04cWG5JJJJJ5Zid2YnkmsvO4Ii47JNWJYd3QxjbSNtTuu4jHqb+gBJAoL+YZiIgAoLyPcJGDuxHP5KOrcD5gGHDZOCGbNNM0kgs1xdQp37NVPk4v1Yi56AU8JluIw5Lkri2YDUzDsn24VTumi97L3bclmJvViT6TQoP/d6on6RupDMeioOJD7KTz0oI8ZhzhUL4GTSosOyk1OpJ4VLXdWJ2AGob+E1WwON1TB8/RoJOIkbeNb7d2Ud15Te29iNwo5LaGDwDO4mzId8X7OO9xEDt+RkI5bpew2uTfxCqUb4ixWx1arW09b32tag9llVVLTEKqgkkmwAG5JJ4Fqxny8Y7S+YL9ipDRRm4LMPDM3VSPKuxF7newWjHlUk3fwB0QKQY4ZNTJLbfURfVGl/CBceYqdgNmPOApC5ipgY2ALG6MT0WQbXPQGxPpQRfb4fi+Jj+QlQf2Eo/o23mvtXwuLTMCTAQ2GQ2I/auOVZTusa7d07see6O/POxxTmOK4gUkSMNu0I5iU/h/E38o62sYnJY2IaC8LqAA8dlIA4Ui1mUfhIIoJ8bgElXTiBexuCCQVboysN1b3FfNzYqRmMeOJkwiMQ8wXdiPu5FHMYPikAsfCQAGNS4/OJQxgxRCgW7XFRX0xoehG5hkYdbkKDquNq+hwkSLGq4QAIANOnjT0t7UEiOGAMZBBFwRuCD/qK+VnwrdoyZepkwcbfaxC27jcpEOsa8vHwSAq+ZTPmeGeN+z+jh0u4LSR+RENwZF/ZSE3C7FSbkqdJI1MmxEejs8MpjMYAMTbMvud+8Dv39wd9zvQWYJ4547xEOjgj1BHBBB+YIPuDXzccumYCYlsFE9lc76ZRwHN94UOwbo3OyBjazvDuJQuRHRNICZBeymMbFz+CXyq9ueQwU20cpmiaLs4F0dmNDRMN024I6gjruG5uaDrM8CW0yYQhZY76SeCD4o3/AHGsPyIBHFjlZciZgrTT3XyRrfvQ2s2v2kZtLA8FQltibwZjeJ/hi18KQGkO94YySBGx/ZOQRflFV77WK7GOwTI3bZcLuBZk4EqDy+gceU/mDsbgJMqxrMGjxe0sdg4tYMDfTIo/A1j+RDDymr9fNdu2Kk+JyniAFFU93tWJBlja/AXSFHpIGv4d97B4tZUV4eG9diDwQR0INwR6ignpSlApSlApSlApSlApXMkgUEyEAAXJJsABySegr51s3jxT6JpOyhvYK94mxH8OoC8P8Ny3sPEFySdsVdcCxSHcNMpsX6FYj0HQydOF33X3D5fPh1C5eySxrsEkGgge0iCx+aEm+7VqxqAAI7AAWAHAHt7VQxuYMX7HLrGSw1MRdYgeGbfdj0Tk+w3oKGO+lBjPZvE0cpF7sNUaKbjtHdCdKbddNyCBwSNDJ8NGqa4HEzSWLS3B1+m67BR0A2H9bzYDL1hUiO5Zjd3bdnb8THqenoAAAAABVHN8Hh4wZZFZXJsDDdZJHPCjQRrY+/uTYAmg0MdjlhTVNfkAAC5Zjwqjqx9KowZSZSZM6VXJ8MRAZIl9N9nkPVvkLDmlg8rxSsJsQ6TPYhY5NjEp6CRBpL25bRvxe3Oh9dhP8Rjkh/eI1p83S4Ue7WFB4cpMQvlspjA30PeVLfkxDL14YfkeKyfrN8RpbM4mXDDvAx3lWYjhmsA4h4Iutm5PdHe0I5Bjt0IOFHUG4nI9x9yP+/8AhHf2qCLD4lJFDYZldTwykMD8xtWdjpTOzQYXZRtNJ6Aj9Evq7A7nyg+pFVc0wSSTaMtBjmNjJNGdJjX1a2zuQLKrA+p2FjNhMNNhUCQKuIjHpZJNzclr9yRibkt3LnoeaDuHIewUDI27JVFhC3ejsOgHij/lNvUHiq2YfSYxkRTqIZn2DMQ0Si9u0L7bX2CnSWJAHW1ib6SxjuoG7ZtkgYFHZj7HyDq4uoAO9WcvyzQrHF2kkk3ka2zdNIB4jANgv5nkkkJsBgliQLFc8ksTcsx3LMepJrKzLDfDANk50O7WWDmORz00/ddSXW1gCSG4M2KwC4ZGkwEggVQSUbvRW/gvdPbSR02PFUctzFhJ2v0hjaB2Foye9GiHp2lhodiAW1Bd9Ki9qC3k2IEZ0ZgCk8hJYta0rW+7YbFQBYJ4gBuOTU+fRR9nrn1B12jaM2k1tYBUPqxsLHunrsKvYnDJKhXEqHU8gi49R/vevnMHh5S4nw154Iywhidu9a1jKjnxA7qoa/dJIbvBQFjLJXw1/rwDXIQWxA8BPARv2WkbDykkm4LWq3n0KBe2UlJU2RkF2YsbLHpOzqzEDSfW91O4tYTHxzhgvI2eNhZluOGQ7i4+RHFxWDDg3Exky1e0w8LEJCWt9oAVd4idgF8AU92+u2mwuF7IZCuqPNAFxEhLv1WQkAExk+JFUKtuQALjcEwZliGwCWw5vE50IG37B24J/wDjqLseqBT5fDpAw4yOxudLbjdHikH/AHRuL/0PUHfIwGMb4jVmpvGl4oZrAK7k2cuBsrkgRqdg2lrW1BaC2MF8IBJgdTx2HaqO8W9Z1A5k6sB4hxuBeTCOBiyMAQ0ckYlexuAzHTG6kfjCvfoezvze/jj4LeME4bqoFzB7qBzF6r5eRtsvf0ZwirE0ka6e3dpbeit4APQaADbi7H1NBr0pSgUpSgUpSgVFicSsaF8QQqruSf8Az+1S1j4/LpmnEiGOVVtoifUgVur6hq1N6XXbpySQ9TDNiSGx6lIgbpCeW9HlH+kfTlrmwXUlhVlKygMp2IIuCPcHmqH1nKv6xhn/ADjZHH9ypt8qoY/6QqzCJHOGBsXlmUxWB20x9oAHkPruF53O1BxisuQuYsj1QsCNckbMqRDY20A6WktYhbWF7tts1rCZXPh104F0lW9yJV0uzHlmlTYn+S59a0sBBGkYXBW0jixve+9yepJ3J5NeY/HrEt5Lkk2VV3Z2PCqPX+wAJNgCaDPxX0haBb5jBIu9h2dpdTdFUKdRJ6DT77WNcZPiI5pDJiZEaYAgRat4VPl0NZgx8zEAn2FhVrA5aS/bZjZpbEADcRKeUT32F25b2FgLeKwMcoti0VwONShrflfg0E9YzMcYbRm2GB7zD78jyj/hA8nzWsNr3ofVIxDFctklhgW6syyFhIb2ZEV9ShRazNbfdR1NacaYmIARiKZVAAABhIA2AA7ynb+Ee1BLNkULHUi9mx80ZMZ+ZW1/nes/GzYmJhFl0izuwJCyrYxruO0Z0sNIIsFK3Y+bYkd4/wCk/ZDTLDIsrX0gjUu3LFo9WmNbglrbXHUgVbyRY9BbDyrOzm7yAg6m+ROlQNgvQeu5IVcBjVw6acZHLFclmkcdoGY8u0iXA6bkKALAWAsNGXNIli7UOGSwsVOrVfYBbeIkkAAckirMkgUEyEAAEkk2AA5JPQV8/BkceJkOImQxA7xaLxsb/fOVsS5FwoO6qfViAFvD5QJryZygZ24jNmES9FHTX1ZhyeDYCu/qySL/AA2U2H3ct5F/INfWnpe5A/Ca9+HxMf6vIs6/hlGhv+ogt8il/wB6szMM97RuwxCyQKLdtJ4lVTuEEiXCMw5J06VN9iVNByucdtIHzRDFBE3dYfaRySKbay4HdjUi6lgBfc20rf6SORXW8ZDKRyCCCD78EVxg3jMa/BFSlgF0EFbDi1trWrKzfAxxDVgAY5pGsgjbRrc3N2FihA3ZiVOw67Cgp5llReTsMkcxC15huY9B4j0XBVn38JWygnqt9SLNeyAXM4+wAsNQOqL279hoH8QXpVbAQ4jCpaVRibks0idx2Y8kxsdJ9rNxYAC1Xos7hYPdwpQFnVwUZVAuSyNYge/B6E0FP6QYdZTGmH7sz30SobNEgtrcMOguBY3Usy3Br3DPJhECYhO0iUWWSNbsAP2kY3J9WW9zc6VqrlX0fZbz4QnDSSb9np1IsflQxG2k8s2kqdTHe21aDZ0Yv8XTsh+0B1x/N7Xj/NgB70FXOlWVY3yt7TSEJHLGQe7ySeRJGq6m0na/BBN6kwUqxouGzNFQEdmp8UcotawLb6iOUbc72LbmqeCyoTSyYrLnERJKxlQGR1B77ulwG1uOQVbSi97c1oNmAP2WeRiPX3RfvRyX6ByNj+6wB9L0FLHYSRCmFjbXDOSu5OuONReRb+dCvcBvqXXy21vogPSsTIMH9pLIHZ0UmKIMdWlVP2lm5IMm25O0a71uUClKUClKUClKUClKUCvCPWvaUGe/0fw5NxEqk8lPsyfzKWJqu30dtIJMPNMrAEDUwlAB5FpASt9r2IJsN9q2KUGaPi157Gb/ADwn+l5AT8xVDMcXPJZMRBLFFzI0ZWQsL+AaW1KD1IF7bDc3H0NKDMw+d4YaUV1iNgFjcGE2HAVHCm35CrGPzARKCo1sx0oi8u3oPT1J4ABNWZIgwIkAIPIIuD8qzm+jWG1BoohGwBAaO8ZANr20EW4H9BQSZbl5S8mLIeZ7amHAA4Rb7hFufzJJO5rvFZRDKdWIjUt+K1m/zjvf3qD6qkX9UxEgtwJAso+ZIDkfziq2YQYxk0fZOpI1lGaJ2Tqqg6gpPGrXxe1jvQUxljYhiMFK4gQ8SHtVlkU8WbvGJSLbMNRHove1fiMSn6aJJR6xvoJ/kfYf5zXkWZdmAsuHljVQANKCRQBwAIyTa37teSfSfDKpJkUsPu+JCeAojazaidrWoKuZfSpYwEIMMr3C9upRRxd2fwFVuDYNcmw5IrUyvCpHGBh2137xe4Jdm3LkjYk8+nptaocqwTC8uNsZZObG4RR4Y1P4R1PUkn0t7JkMBN407NvxRkxm/qShFz+dB5i8og70jjsjuzSIxiPuWZSL7dTesrLcHiS3xGoSggiOOYaGSMm99aCwZrAkFL20gnY35mwE0spjwcxeGIjWJlDhnFisQZdLkDZmJLeUb94DVOYTp+s4ct7xOH/s2g0D670f4jG8P7xGtPm6XCj3bSKpYyKHHyKg0ywxWd2FmBci6IrDjazkgjyeptNjfpPGq6YjaZyEjjkDRFnbjZgCVHJIvsD7X6w30ZhVBa4c3LSoxjZ2Y3ZiVO5JJ5va9qCX4CaL9Ql1r+zmu39JR31+ev8AIVQzXPyqrFiw2FeU6dbEFVXzuJAbAhdgTbvMux4q/wDD4mP9BIsy/hlGhv8AqILfIpf96szLM3DO2IzNJIg/djYrqRYh11rcLrPfLHSCNA303oNCPI0jUHJW7DYWVRqjIHF472ttypU+9VsyzWVYzHjYAXk+zjI+1id32UNtqVd7tcWsrbnrZiyqFhryd+yvuDCwKH30bxn+nXmoML2suK043Qy4cX1ICA0sg2BU30lUJNtR/SKfag1MtwKwQpFB4UUKPkOT7nmrNKUClKUClKUClKUClKUClKUClKUClKUClKUClKUCosRhUkXTiVV19GAYf0O1S0oM0/R+H7gNF/y3aP8AspAA+VcyZZOAfg8SwJBA7WNJQvoRp0MT+bGtSlBjYKPEYeMIsSSBeqyEMxvcswdbXJuT3juan+u7frUM0f8A9ZkF/wA4tVh7mwrSpQfP5di4cXI7yvG6i6JESpst7O7IdwzHaxGyqONRq99QRD9U1Q/8tyg/y+G3ta1W8TgI5f1pEktxqUNb+o2qp/6fiH6uZIv4JXX+17f2oMzN4sT3cPh5Vl7W99a6GEa27QmSPui9wgtHe73vtWiuZtGAMTh5EA6xgSgAeyd/5BaiTJpkkaTDT62YKD20YbureyqYzHpF2Y7htz+VT/F4lf00Cv7xy/8A46r/AK0FKZ8E4kkRlR1BdyjGKQWFyXUEODYHxC9XsgwjRwL8USZHu7lrX1NvY2Fu6LL/AC1RxoGKeKOaBwFcSMZYwQAneXS1yty+nYG9gbit+gUpSgUpSgUpSgUpSgUpSgUpSgUpSgUpSgUpSgUpSgUpSgUpSgUpSgUpSgUpSgUpSgUpSgUpSgUpSgUpSgUpSgUpSgUpSgUpSgUpSgUpSgUpSgUpSgUpSgUpSgUpSgUpSgUpSgUpSgUpSgUpSg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70" y="3124201"/>
            <a:ext cx="3841405" cy="2817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88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Self-intersecting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quadrilateral that the sides intersect each other.</a:t>
            </a:r>
          </a:p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062288"/>
            <a:ext cx="6733679" cy="272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30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Concave (</a:t>
            </a:r>
            <a:r>
              <a:rPr lang="en-US" dirty="0" err="1" smtClean="0"/>
              <a:t>Nonconvex</a:t>
            </a:r>
            <a:r>
              <a:rPr lang="en-US" dirty="0" smtClean="0"/>
              <a:t>) Quadrilaterals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quadrilateral with at least one diagonal outside the quadrilateral.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29000"/>
            <a:ext cx="8373104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48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223</TotalTime>
  <Words>534</Words>
  <Application>Microsoft Office PowerPoint</Application>
  <PresentationFormat>On-screen Show (4:3)</PresentationFormat>
  <Paragraphs>102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Median</vt:lpstr>
      <vt:lpstr>What were we doing in 2d?</vt:lpstr>
      <vt:lpstr>In this investigation,</vt:lpstr>
      <vt:lpstr>Habits and Skills</vt:lpstr>
      <vt:lpstr>DHoM</vt:lpstr>
      <vt:lpstr>Vocabulary and Notation</vt:lpstr>
      <vt:lpstr>General Quadrilateral</vt:lpstr>
      <vt:lpstr>Skew Quadrilaterals</vt:lpstr>
      <vt:lpstr>Self-intersecting Quadrilaterals</vt:lpstr>
      <vt:lpstr>Concave (Nonconvex) Quadrilaterals</vt:lpstr>
      <vt:lpstr>Trapezoids</vt:lpstr>
      <vt:lpstr>Isosceles Trapezoid</vt:lpstr>
      <vt:lpstr>Kite</vt:lpstr>
      <vt:lpstr>Parallelogram </vt:lpstr>
      <vt:lpstr>Parallelogram Family</vt:lpstr>
      <vt:lpstr>Theorem 2.7</vt:lpstr>
      <vt:lpstr>Theorem 2.8</vt:lpstr>
      <vt:lpstr>Theorem 2.9</vt:lpstr>
      <vt:lpstr>A rectangle</vt:lpstr>
      <vt:lpstr>Rhombus</vt:lpstr>
      <vt:lpstr>Square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Problem 5</vt:lpstr>
      <vt:lpstr>Are you ready for 3A?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2d?</dc:title>
  <dc:creator>Shigehito Tanaka</dc:creator>
  <cp:lastModifiedBy>Shigehito Tanaka</cp:lastModifiedBy>
  <cp:revision>9</cp:revision>
  <dcterms:created xsi:type="dcterms:W3CDTF">2014-10-08T18:49:51Z</dcterms:created>
  <dcterms:modified xsi:type="dcterms:W3CDTF">2014-10-10T17:13:24Z</dcterms:modified>
</cp:coreProperties>
</file>