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80" r:id="rId7"/>
    <p:sldId id="281" r:id="rId8"/>
    <p:sldId id="282" r:id="rId9"/>
    <p:sldId id="283" r:id="rId10"/>
    <p:sldId id="285" r:id="rId11"/>
    <p:sldId id="284" r:id="rId12"/>
    <p:sldId id="286" r:id="rId13"/>
    <p:sldId id="287" r:id="rId14"/>
    <p:sldId id="288" r:id="rId15"/>
    <p:sldId id="289" r:id="rId16"/>
    <p:sldId id="290" r:id="rId17"/>
    <p:sldId id="271" r:id="rId18"/>
    <p:sldId id="272" r:id="rId19"/>
    <p:sldId id="273" r:id="rId20"/>
    <p:sldId id="275" r:id="rId21"/>
    <p:sldId id="276" r:id="rId22"/>
    <p:sldId id="277" r:id="rId23"/>
    <p:sldId id="278" r:id="rId24"/>
    <p:sldId id="291"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2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718216E-B115-4AD4-954A-00990522D6E9}" type="datetimeFigureOut">
              <a:rPr lang="en-US" smtClean="0"/>
              <a:t>10/3/2014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89281F7-D4CE-426D-AA1E-DD049F5437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18216E-B115-4AD4-954A-00990522D6E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281F7-D4CE-426D-AA1E-DD049F5437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718216E-B115-4AD4-954A-00990522D6E9}" type="datetimeFigureOut">
              <a:rPr lang="en-US" smtClean="0"/>
              <a:t>10/3/2014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89281F7-D4CE-426D-AA1E-DD049F5437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18216E-B115-4AD4-954A-00990522D6E9}"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89281F7-D4CE-426D-AA1E-DD049F54375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718216E-B115-4AD4-954A-00990522D6E9}" type="datetimeFigureOut">
              <a:rPr lang="en-US" smtClean="0"/>
              <a:t>10/3/2014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89281F7-D4CE-426D-AA1E-DD049F54375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718216E-B115-4AD4-954A-00990522D6E9}" type="datetimeFigureOut">
              <a:rPr lang="en-US" smtClean="0"/>
              <a:t>10/3/2014</a:t>
            </a:fld>
            <a:endParaRPr lang="en-US"/>
          </a:p>
        </p:txBody>
      </p:sp>
      <p:sp>
        <p:nvSpPr>
          <p:cNvPr id="10" name="Slide Number Placeholder 9"/>
          <p:cNvSpPr>
            <a:spLocks noGrp="1"/>
          </p:cNvSpPr>
          <p:nvPr>
            <p:ph type="sldNum" sz="quarter" idx="16"/>
          </p:nvPr>
        </p:nvSpPr>
        <p:spPr/>
        <p:txBody>
          <a:bodyPr rtlCol="0"/>
          <a:lstStyle/>
          <a:p>
            <a:fld id="{589281F7-D4CE-426D-AA1E-DD049F54375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718216E-B115-4AD4-954A-00990522D6E9}" type="datetimeFigureOut">
              <a:rPr lang="en-US" smtClean="0"/>
              <a:t>10/3/2014</a:t>
            </a:fld>
            <a:endParaRPr lang="en-US"/>
          </a:p>
        </p:txBody>
      </p:sp>
      <p:sp>
        <p:nvSpPr>
          <p:cNvPr id="12" name="Slide Number Placeholder 11"/>
          <p:cNvSpPr>
            <a:spLocks noGrp="1"/>
          </p:cNvSpPr>
          <p:nvPr>
            <p:ph type="sldNum" sz="quarter" idx="16"/>
          </p:nvPr>
        </p:nvSpPr>
        <p:spPr/>
        <p:txBody>
          <a:bodyPr rtlCol="0"/>
          <a:lstStyle/>
          <a:p>
            <a:fld id="{589281F7-D4CE-426D-AA1E-DD049F54375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18216E-B115-4AD4-954A-00990522D6E9}"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89281F7-D4CE-426D-AA1E-DD049F5437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8216E-B115-4AD4-954A-00990522D6E9}"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89281F7-D4CE-426D-AA1E-DD049F5437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18216E-B115-4AD4-954A-00990522D6E9}"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89281F7-D4CE-426D-AA1E-DD049F54375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718216E-B115-4AD4-954A-00990522D6E9}" type="datetimeFigureOut">
              <a:rPr lang="en-US" smtClean="0"/>
              <a:t>10/3/2014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89281F7-D4CE-426D-AA1E-DD049F54375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718216E-B115-4AD4-954A-00990522D6E9}" type="datetimeFigureOut">
              <a:rPr lang="en-US" smtClean="0"/>
              <a:t>10/3/2014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89281F7-D4CE-426D-AA1E-DD049F5437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were we doing in 2C?</a:t>
            </a:r>
            <a:endParaRPr lang="en-US" dirty="0"/>
          </a:p>
        </p:txBody>
      </p:sp>
      <p:sp>
        <p:nvSpPr>
          <p:cNvPr id="3" name="Subtitle 2"/>
          <p:cNvSpPr>
            <a:spLocks noGrp="1"/>
          </p:cNvSpPr>
          <p:nvPr>
            <p:ph type="subTitle" idx="1"/>
          </p:nvPr>
        </p:nvSpPr>
        <p:spPr/>
        <p:txBody>
          <a:bodyPr/>
          <a:lstStyle/>
          <a:p>
            <a:r>
              <a:rPr lang="en-US" dirty="0" smtClean="0"/>
              <a:t>Geometry Mathematical Reflection 2C</a:t>
            </a:r>
            <a:endParaRPr lang="en-US" dirty="0"/>
          </a:p>
        </p:txBody>
      </p:sp>
    </p:spTree>
    <p:extLst>
      <p:ext uri="{BB962C8B-B14F-4D97-AF65-F5344CB8AC3E}">
        <p14:creationId xmlns:p14="http://schemas.microsoft.com/office/powerpoint/2010/main" val="2526766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and Conclusion</a:t>
            </a:r>
            <a:endParaRPr lang="en-US" dirty="0"/>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5800" y="1676399"/>
            <a:ext cx="7772400" cy="4866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8410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techniques to analyze the proof</a:t>
            </a:r>
            <a:endParaRPr lang="en-US" dirty="0"/>
          </a:p>
        </p:txBody>
      </p:sp>
      <p:sp>
        <p:nvSpPr>
          <p:cNvPr id="3" name="Content Placeholder 2"/>
          <p:cNvSpPr>
            <a:spLocks noGrp="1"/>
          </p:cNvSpPr>
          <p:nvPr>
            <p:ph sz="quarter" idx="1"/>
          </p:nvPr>
        </p:nvSpPr>
        <p:spPr/>
        <p:txBody>
          <a:bodyPr/>
          <a:lstStyle/>
          <a:p>
            <a:r>
              <a:rPr lang="en-US" dirty="0" smtClean="0"/>
              <a:t>Visual Scan</a:t>
            </a:r>
          </a:p>
          <a:p>
            <a:r>
              <a:rPr lang="en-US" dirty="0" smtClean="0"/>
              <a:t>Flow Chart</a:t>
            </a:r>
          </a:p>
          <a:p>
            <a:r>
              <a:rPr lang="en-US" dirty="0" smtClean="0"/>
              <a:t>Reverse List</a:t>
            </a:r>
            <a:endParaRPr lang="en-US" dirty="0"/>
          </a:p>
        </p:txBody>
      </p:sp>
    </p:spTree>
    <p:extLst>
      <p:ext uri="{BB962C8B-B14F-4D97-AF65-F5344CB8AC3E}">
        <p14:creationId xmlns:p14="http://schemas.microsoft.com/office/powerpoint/2010/main" val="760564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Scan</a:t>
            </a:r>
            <a:endParaRPr lang="en-US" dirty="0"/>
          </a:p>
        </p:txBody>
      </p:sp>
      <p:sp>
        <p:nvSpPr>
          <p:cNvPr id="3" name="Content Placeholder 2"/>
          <p:cNvSpPr>
            <a:spLocks noGrp="1"/>
          </p:cNvSpPr>
          <p:nvPr>
            <p:ph sz="quarter" idx="1"/>
          </p:nvPr>
        </p:nvSpPr>
        <p:spPr/>
        <p:txBody>
          <a:bodyPr/>
          <a:lstStyle/>
          <a:p>
            <a:r>
              <a:rPr lang="en-US" dirty="0" smtClean="0"/>
              <a:t>Draw diagram and tick marks</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086100"/>
            <a:ext cx="2873829"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data:image/jpeg;base64,/9j/4AAQSkZJRgABAQAAAQABAAD/2wCEAAkGBwgHBhQIBwgWFRUWGRwaGRgYGRgdIRwfHicjHhwhIh0gKCggKSolHSAgKjUtJTAuOjYuGyI3ODMsNystLysBCgoKDg0OGxAQGywlICQ0LDAyLSwsLS0vLDQsLCwsLCw3LS0sLDQvLSwvLCwsLDQsLC8tLCwsLCwsMCwsLCwsLP/AABEIAL0BCwMBEQACEQEDEQH/xAAbAAEAAgMBAQAAAAAAAAAAAAAABAUDBgcCAf/EAEcQAAEDAwICBAkJBgQGAwAAAAEAAgMEBRESIQYxEyJBUQcUFTJVYXGB0hYXI1eTlKGj0UJSYnKCkTOSorEmQ3OywvIlU1T/xAAZAQEAAwEBAAAAAAAAAAAAAAAAAQIDBAX/xAA3EQEAAgECBAQFAwIFBAMAAAAAAQIRAyESMUFRBGFxgRMikaHwMrHhUsEUI0LR0mKisvEFM0P/2gAMAwEAAhEDEQA/AO4oCAgICAgICAgICAgICAgICAgICAgICAgICAgICAgICAgICAgICAgICAgICAgICAgICAgICAgICAgICAgICAgICAgICAgICAgICAgICAgICAgICAgICAgICAgICAgICAgICAgICAgICAgICAgICAgICAgICAgIK2ruDqe49DtpbC+R3fsQG/8Al+CjK8VzHuwNrqt8VEC4B0uDJgbYDC5wGeW+FGeSeGM28lyrMxAQEBAQEBAQEBAQEBAQEBAQEBAQEBB8JDRlxQctpPCpeLlWdDZ+EumBc8MPThuvQd8ZZg7EHAJ5ronw1vh/E6fePWOi08MW4ZndZfLHjf6vXfeWfCscR3Twx3R6Pj3i6uiMtHwEXtDi3IqG4y04dg6N8HbI22KYieqteG28SkfLHjf6vXfeWfCmI7rcMdz5Y8b/AFeu+8s+FMR3OGO58seN/q9d95Z8KYjucMdz5Y8b/V677yz4UxHc4Y7nyx43+r133lnwpiO5wx3V9XxHxNUSSPqOFDGXx9FJ9O09E050u5b6s8h3c1SYjdtSI+Xfq9jiXi01kcnyIdriYQIunbnDsDWXYxtpIx6z3K2IzzUxHDO/NN+WPG/1eu+8s+FTiO6nDHc+WPG/1eu+8s+FMR3OGO58seN/q9d95Z8KYjucMdz5Y8b/AFeu+8s+FMR3OGO58seN/q9d95Z8KYjucMd2Ko454wpoulqeAi1uQMmpbzJAHJnaSB71ExEdVbcNYzll+WPG/wBXrvvLPhU4jutwx3R63j3i2gpjU1vAmhg5udVMA/7VfT0p1LcNd5RMVjeZbLwFxLUcWWPypPbegBe5rRr1hwbsSDgftZHLsVdSk0twyiYjo2RUQICAgICAgICAgICAgINY8Jd48icE1NUx+HOYY2Ht1P6oI9YyT7lakZlekZtCFw7w3bbf4PaegvAawMYJHPc7QY5HdYuD9i0gnGVpTXtp34qz/PlLPW4bZmytbxBcquJtqNdiF8hjFwLXN1tH7LdtPSE5GvZpwSN9lrfSr4is6nh/evWPOO8feHL8S1oxnbu3630cFuomUdJHpYwBrR6guR01rFYxCQiwgICAgqp7R07pukm/xJI3bDk1mnq+8tP+ZRheL4xhKio9FzkrXPzqa1oHcG5P4kpjdE2+WIS1KogICAgrOJqMV9gmpum0EsJa8nGlzesx2fU4A+5RNZttCmpGazCntXE1bf6BvkSjGvGJJJMiON+2oDHWf3jTsRjrLrroV04zrTj/AKY5+/b338lKak3rs17wp08dn4Olq6mcz1MpEUb346uvZwjYNmno9Q6u++5Kn/ETPy0jhr2jr6zzn9m2lp/Nmd28cL2llj4egtjB/hsAPrdzcfe4k+9cszmU2nM5WihAgICAgICAgICAgICAg5p4S2/KLi+38JtPVLvGJsZ2Y3IH9wHj2kLSu1ZlpWPkn6Nvi4TtDZRLURPmIII6aSSXBHLZ5I2WPDDmjRr139d1rVUdNV0jqOpga6NwwWEAgjuwtKXtS0WrOJhpMRMYa6JazhN+mqe6aiOwecukg9T+10fLDube3I3Hbw08VHy7X7dLenafLlPRnvTnvH7LYXTxuUMtYa9oI1yk9QDmcEeccd2w7T2LgnnhvEbZlMpKqGsi6WmfqbkjI5HHce0esIiYmObOiBB8JDRlxQiMvqCJca1tFbn1bW6tAJwDzPYM+1TWMzhvoaE6urXTnbLzZ683GhE7otDgXNc3OdLmktcM9u45qb14ZwnxWh8DU4YnMbTE94mMwmqrnYqqV0FM6VkReWjOkcz7ETEZl9p546mATQuy1wyChMY2lVVF/ZJOaSzU5qJAcOLTiNh/jk3A9jdTt+S6q+GmI4tWeGPPnPpH/qPNl8SJnFd/2+rHHYX1sgn4hqOmOxEQGIWkb+Zzcc9r88hgBTPieCOHRjh8/wDVPv09vfJwZ3tv+z5dLHO2pNysFQIp8btOeilxsOkaN8gbBw3Hr5LimJzmFbaU54qziftLSL3VVfFPhCt1mrqExeLl88zNTXDLd2OBB3aSAASAeudlpSflnMNtK88M5jE/nJ1VVBAQEBAQEBAQEBAQEBAQc24CHl7wgXHiR27Y3eLRHsw3ziP7A/1nvWltqxDW21Yh0lZshBS3N8kzHuuMvQUzdjv15OzmOTT2AbnPZyMNKx23lr8lqrKKM1dFQPNIXan0errEb5c1p2GTgmPO/tyD10muvimpMVxGInH/AJeXafrsztPw8zGZn85fno2+119HcqJtTbpQ5h2GOzGxBHMEciDyWGppW07cN4xKItFt0tUSINSrbfW1V0n8dtXT6iBFqeBE1gG2RnVq1Ek7HkMclvFoiIxOP3e7peI0tPR0/h6nBj9WIzeZz35Yxy3jzeKCe40XDctM6oBcyZsEcmDsHFjD52SdDnOAzz0hLRWbRPunWpoavi6Xiu01m8x3xFp6YxxRETOO6Q2yUdruEVDTM+hnYY5IznBLG5D9sbkDBPbsom82jM84ZT43V8RpW1bz89JiYntxTvHp27NipKWCipxBSxhrRnAHr3P4rKZmd5eVq6t9W3HecyzKGaruV8paKfxSJrppsZEMYBdg8i7saPW4gbLfT8Pe8cU7V7zy/n2UteI5byoZrZWMl6W8SdHTSPJfDC9wa0uxgvfsS1x84N0jLu0ZKn4tNGf8rfzmOXpHT3zPo0is6sYtzj7x29W201PBSwCClhaxrRgNaAAB6gNlja9rzm05lWIxtDKqpEHNvBn/APN8V3Lio7tfIIYj/CzmR6iAz8VpbaIhrfaIq6Ss2QgICAgICAgICAgICAgo+N7v5C4TqbiHAObGdGf33dVn+ohTWMytWMzhXeCu0eR+CIGPbh8o6Z+eZdJvv6w3SN+5TecynUnNm2qqggxTU0E0jZJogSw5aT2HvCJiZjZlRDX7nZqmlrDduHC1sp/xInbRzj+LHJ4HJw9hyOXZp+Iravw9bevSetf947x9GVqTE8Vef7p1kvVNeIj0QLJGbSRP2fGe5w/2I2PYSstfw9tGd94nlMcp9PzZet4sslgsIKKhs0s1pmorxpPSySOGnmA45ac8sg7jHLZazeItE16PS1vGVrr01dDPyxWN+uIxPtPJJoLHBSVnjks8k0mMB8rgS0bDDQAGjl2DJyVW15mMcmWt46+pp/DrWK17VjGfXMzM/XDNc7tRWxo8bl6zvNYAXPf6msHWPuVtLRvqfpjbv0j3cFrxXmr+ivN5/wAdxpITg6WkGZ3eHPGWsB5dXJ7nBb50dH9Pz28/0/Tr77eUqfNbntH3/hZ2220drg6GhgDRzJ5lx73OO5PrOSufU1b6k5vOfz7L1rFeSRLGyaIxSsBaRgg8iDzCzWfWMbGwMYMADACD0g1/j+8CxcH1NeHYcGFrP5ndVv4nPsBVqxmVqRmUfwZWfyJwRTUr24cW9I/+Z/W/AED3Jecym85tLaFVQQEBAQEBAQEBAQEBBAuVVGzEDLlHE879bSSRv+ySO3t9SiVqxPPDnfhGNZd6+i4XnqWS9PIJMRtLeqznrJc4acEnbfqq9OLeWtOHEzu3+Ka7RYY+3RkDA6kp2Hsc0clTdnMV7rRSoICAgIKe9WQVsza+gm6GpYOpIBsR+5I39pp7jy5jBXTo+I4I4Lxms9P7x2n8lS1c7xzR6TiaNhNJeoTDUNAzGAXa/XFgZeDjsGR2gKdXw+Pm05zWevbyntP5Dbw2jqa8zFa8uc8ojzzO33SNN0ug+kJpoj2Agyn2ndrPdk+sLH5a+c/Z2Z8P4fl/mW/7I9udvfEeUsEF3FneaG/VAGkZjmdsJG9x/jHaBz2IVo0rakx8OM56dv4PE6VL6f8AiNHaP9Vf6Z/4z0+j745dryMW2I08R/5srfpHD+CM8vbJ/lK14NLS/XPFPaOXvPX2+rzOK1uW0fn5um2yzUdtcZYmF0jvOledT3e1x3x6hgDsAWWrr31Np2jtG0R7fkrRSI3691isVhAQEBBzfwsE3i6W/hOM7VEuuUD9xnP8NR/pWlNsy009s2dHADRgBZs31AQEBAQEBAQEBAQEBBVXCOslmINshlZ2anb/ANi0j8VEr1mI6zDnViiZeOO6qvZbtcEA6DoYtIDJAd3bloPmu8394dytMYjGG1pxWI4m+2iOkjrAIKWqjODtIZSz8XFmVSGd5nG8wvVZkICAgIK6+yV8dFqtrd8jUQAXBvaWtOASO4/jyN6cOfmdfg66NtTGr7dImemZ6R+bc1Y+zWW42s1IqjnzvGdeJGOb26z5uORbsOYIxsttPW1NO+0e2Npz5fnc8bfWn/K1I4YjlWNojz8/XfPdU0PFdzlkbbWsjLnuLYqx4c2GXABGkcy7fkCAcHDuxdmp4LTiJ1JztzpH6o/2jz5x1h5ldW3Kfr0ldu4Xp6iIvuFVJLMcYmccFhByDG0dVuD3DfG5K47eJnlSIiO0dfWecu3wurbw+pxxv0mJ5TE84x2SrJcZah8lBW4M0OA4t81wPmuHcSObTuD6sLG8RzjlLp8Z4etIrq6f6L8onnHePPynr6rVUcIgICAgoLlU1LqkmMVUWnbqRse13rwNR/2VZa1iMdJaHbKt9f4QJrvJUt1U7BDHJIxzgc51AxsxocCXDJ7+XdeZnhiM/ZrNY4Y2+kuhWW7OrZzDNVU7jjIET3atueWOGcetViWN6YjOJXKlmICAgICAgICAgICAgreJbm2y8Pz3J/8Ayo3OA7yB1R7zge9TEZlNYzOGteB61ut/BbKqc5kqXGd579fm/wCkA+8qbzmVtSc2buqqCAgICAgpKjiBs05pbHT+MSA4cWkCNn88nL3N1H1DmuqvhsRxas8MfefSP7ziGfxMziu6um4UnnkNwq6hkkxcHGLTiB2NgCzckgcnOycjOMbK3+Jiu2nGI5Zz831/2d2lrxakaXiPmr0719PLvE7dsSn1VfabjbJKa8xBuMCSJ/nAnzcY55PmlvaNtwsdOdTTtFqc+8fn1W1P/j9SZitI4q25THKcc/THXOMKEVV0tsTYbvPKyiLsCcgdK1u2kSuBy1p3GvGcY1FpyV18FdeZtpxHH/T0nvj/AG+mUcWj4OI//S3f/TX/AJT/ANvq3OipaakpxFRxhree3bntz257159pmZ3YautfVtxXnMpChmICAg+OGW4zhBrt6jqLNZ5bi+9y4iY551CM5wM483tKiIaRaJn9Kg8F1prWcKtuNPOIXVLnTOaW685OASSc7gA+9WtnPNbUtXOMN0o4bjHPqq6mJzccmxOac+0vI/BV3ZzNcbR+fROUqiAgICAgICAgICAgIOdeGOokq6Ok4apndesqGNcBz0NIz7tRac9wKvTu00+sugU0EdLTNp4W4axoaB3ADA/BUZsqAgw1b5YqZ0lPFqcBkNzjPqyiY57lJUxVlM2op3Za4ZBQmMTiUC5X2mo5vFIGOmnxkQx4Lv6iSGtHrcR71vpeHteOKdq955fz7M7XiJxG8o3kmvu3Wv1RpZ/+eFzg3+uTZzt+waR3grT41NLbRjf+qeftHKPvKOCbfq+i6p4IaWAQU0Qa1owGtAAA9QC5rWm05tOZaRGGRVGCWjppqhtTLA0vZnS4gZbnY4KmLTEYaV1tStJpWZxPOOksr2NkYWSNBBGCDuCEicbwzaw+nqeEgZ6Fpkoxkvi3LoRzLo8ndg3JZzH7Pcu3jp4mMXnF+/S3r2nz+vdlFZpO3Lt29Gaa5G705mgqOipR50vJ0mObWdoHYTzzsFwWz1dda485/b1WNmlqJo9Zp+jiAAiac68D9p3dkYwOe2/PCQpeIhZKVBAQc+8M1XK/h+KxUZ+krJmRD2Agk+zOn+6vTnlpp88t5oKSKgoY6OAYbG1rR7GjAVGaQgICAgICAgICAgICAgIObUP/ABD4ZparGY6CHowezpHc8e4vB/lC05Ua8qerpKzZCAgg3O7UdsDRVS9ZxwxjQXPee5rRuVrp6N9T9MbR16R7q2vFebXejuMlQDUl1JTzv81rgZNR7C4bM19ukk57QSr509G22LftE+nX3+i0RbUrvtj7w2a3W6ktlP0FDAGN5nHMk8ySdyT3ndZ6mrfUnN5yitYrGISlmkQEBAQUF3GZTNepB0LTiOFuSZHdhd2n1NG3flVnza17V59+ypfYLhDJ5apKOPXr6Q0n7J2xsc6RL/FjGdv4l16epXVxXXmccon+n17x+3Rlf5In4XXn5tms93o7xTGajeeqdL2uGHMcObXNO4IVNbQvpTi3tPSfOFaWi0ZT1isICDm1V/xD4Z44M5joIdZ/6j//AGb72rTlX1a8qerpKzZCAgICAgICAgICAgICCJda6K2WyWvn82Njnn+kZSExu0bwKRNdYZ7jNK0z1E75JACMszyae3vO/wC8rWtE8k21K3/TOXRFVVHr66lt1MaiuqGsaO1x/sB3k9wV9PTvqTw0jMq2tFYzKpNVeLxtb4zTRf8A2yNBkcO9kZ2b7ZO7zV0cGlpfr+ae0cveevt9VM2ty2j86J1ss1FbHOkgjJe7z5Hkue72uO/uGAOwBZauvfU2nlHSNoj2XrSKpdXTRVdM6nqGZa4YIWK8TicvbG6WBuScdpRD0gICAgIPLo2PcHOYCRyJHL2IPSCkvFjfPVC52iYQ1LQBqxlsjR+xI3tHr5jsPYurR8REV+HqRmv3jzj8xKlqb5jmy2S9suLnUtTCYaiMfSQuOSP4mnk5pPJw9+Dsq6/h/h4tWc1nlP8Aae0+RW+dp5rZc67DV1MNHTuqKmQNa0ZJJwhnDQfA9BJWU9ZxLVNOurncRn9xhIaPcS4e5Xv0hpfG0Q6IqMxAQEBAQEBAQEBAQEBBoHhmrZW8NR2ekP0lZMyEewnJ/HA/qV6RvlppxvnsuanhakpKKKa3VXi0tPE2Nso5aGY2kBwHN27e87rOaTafl5ufUpmeKNp7otn4puHEMPi9ro2tkaB0krzmNuc4dG0daQOAyOQwfO2XZ8Cml/8AdO/9Mc/eeUfefJSmra0YiN11QWGnp6kV1ZI6efGOlk3xnchjR1WD+UdgyThU1PEWtXgrHDXtH956+/s0imN53lbLnXEBAQEEW4VgooRIWasvYwD+Yhv4A59yJiMoxvETek1RnDZWwjG+ou0/7Fx/ylRlbgWalQQEBAQVl8stPdo2ve8xyx7xzM2dGe8dhHe05B7Qt9HXtpTPWJ5xPKfzvzhS9Is1Sk4jud7qRZfG2051OYapjSRPoOHCEOGA4jnknG+NWMq2roRavxNCc1696/x2lh8S154YnHn3x2QvCjbrXYeEJatsJlqJSImSSudI/L850l2cdXUcNwFz6enE2dOloUm+ZjPru3XhS1CycN09t7Y42h3rdzcf8xKTOZWnmtlCBAQEBAQEBAQEBAQEBBxjwg8TUdH4U4JKxzSyjj2BLsCSTfLtLXOwBpOwPILp0dOtqzNrY+8z6fzK/wA3D8sZmVrFx1wRVTCpv/EfjDgctZ0FQ2JndiPRuR+8/J32xyV51prHDo14Y79Z9/7Rhl8G0723/Z6rvCRwc3ianutHdc9R8Mp6KYYYeu07sycPbjA/fPrXHNLZzgnRtxxaIXXzs8D+m/yaj4FbhlpwW7Hzs8D+m/yaj4E4ZOC3Y+dngf03+TUfAnDJwW7Hzs8D+m/yaj4E4ZOC3Y+dngf03+TUfAnDJwW7Hzs8D+m/yaj4E4ZOC3ZDuPhK4RrXwvguuWRyh0h6KfqjDtO2jJy/A2yqzWV61mImcIUPHXDcTI/HLjp6OofJN9HMdJdr6MbN3O45Z5FRFZ2XtWd9u0Ln52eB/Tf5NR8Cvwyx4Ldj52eB/Tf5NR8CcMnBbsfOzwP6b/JqPgThk4Ldj52eB/Tf5NR8CcMnBbsfOzwP6b/JqPgThk4LdlTxJ4SuGbjSx0dJeSyKR2JpRHOC1g3LWjSHZfyyOQyqWrM/KwvE3t8OPf0/llquPvBrVWoWua4DogAGtENSNOORaQzII7CN8rfRvqaVuKmzX4O2MNbiureNuM6Cz01y8agpnmYy6HscQ3doeHBvWBABI56845hb6vwprx02medenrE9vKVtOL0ieL6u1riVEBAQEBAQEBAQEBAQEBBGmt9FUSdJPRxuPe5jSf7kIZY/JNt9HRfZs/RDJ5Jtvo6L7Nn6IZPJNt9HRfZs/RDJ5Jtvo6L7Nn6IZPJNt9HRfZs/RDJ5Jtvo6L7Nn6IZPJNt9HRfZs/RDJ5Jtvo6L7Nn6IZU95s0TqkvpLWwhsEmMNYMvdpDfeADj2lROWlJ2xPeGWisNNHcvpaCPQyFjQS1uHOydR9owNz3oibbLPyTbfR0X2bP0UqZPJNt9HRfZs/RDJ5Jtvo6L7Nn6IZPJNt9HRfZs/RDJ5Jtvo6L7Nn6IZPJNs9HRfZs/RDJ5Jtvo6L7Nn6IZZqejpaUk01MxmeeloGf7IM6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667000"/>
            <a:ext cx="3767667"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151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Chart</a:t>
            </a:r>
            <a:endParaRPr lang="en-US" dirty="0"/>
          </a:p>
        </p:txBody>
      </p:sp>
      <p:sp>
        <p:nvSpPr>
          <p:cNvPr id="3" name="Content Placeholder 2"/>
          <p:cNvSpPr>
            <a:spLocks noGrp="1"/>
          </p:cNvSpPr>
          <p:nvPr>
            <p:ph sz="quarter" idx="1"/>
          </p:nvPr>
        </p:nvSpPr>
        <p:spPr/>
        <p:txBody>
          <a:bodyPr/>
          <a:lstStyle/>
          <a:p>
            <a:r>
              <a:rPr lang="en-US" dirty="0" smtClean="0"/>
              <a:t>Top-down analysis technique</a:t>
            </a:r>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19394"/>
            <a:ext cx="4530818" cy="4448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3719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List</a:t>
            </a:r>
            <a:endParaRPr lang="en-US" dirty="0"/>
          </a:p>
        </p:txBody>
      </p:sp>
      <p:sp>
        <p:nvSpPr>
          <p:cNvPr id="3" name="Content Placeholder 2"/>
          <p:cNvSpPr>
            <a:spLocks noGrp="1"/>
          </p:cNvSpPr>
          <p:nvPr>
            <p:ph sz="quarter" idx="1"/>
          </p:nvPr>
        </p:nvSpPr>
        <p:spPr/>
        <p:txBody>
          <a:bodyPr/>
          <a:lstStyle/>
          <a:p>
            <a:r>
              <a:rPr lang="en-US" dirty="0" smtClean="0"/>
              <a:t>Start from conclusion</a:t>
            </a:r>
          </a:p>
          <a:p>
            <a:r>
              <a:rPr lang="en-US" dirty="0" smtClean="0"/>
              <a:t>And keep asking, “what information do I need?”</a:t>
            </a:r>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819400"/>
            <a:ext cx="5881706" cy="3843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4766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 </a:t>
            </a:r>
            <a:br>
              <a:rPr lang="en-US" dirty="0" smtClean="0"/>
            </a:br>
            <a:r>
              <a:rPr lang="en-US" dirty="0" smtClean="0"/>
              <a:t>Perpendicular Bisector Theorem</a:t>
            </a:r>
            <a:endParaRPr lang="en-US" dirty="0"/>
          </a:p>
        </p:txBody>
      </p:sp>
      <p:pic>
        <p:nvPicPr>
          <p:cNvPr id="5"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13274" y="1600201"/>
            <a:ext cx="8345278"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8996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Isosceles Triangle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14:m>
                  <m:oMath xmlns:m="http://schemas.openxmlformats.org/officeDocument/2006/math">
                    <m:acc>
                      <m:accPr>
                        <m:chr m:val="̅"/>
                        <m:ctrlPr>
                          <a:rPr lang="en-US" i="1" smtClean="0">
                            <a:latin typeface="Cambria Math"/>
                          </a:rPr>
                        </m:ctrlPr>
                      </m:accPr>
                      <m:e>
                        <m:r>
                          <a:rPr lang="en-US" b="0" i="1" smtClean="0">
                            <a:latin typeface="Cambria Math"/>
                          </a:rPr>
                          <m:t>𝐴𝐵</m:t>
                        </m:r>
                      </m:e>
                    </m:acc>
                    <m:r>
                      <a:rPr lang="en-US" i="1" smtClean="0">
                        <a:latin typeface="Cambria Math"/>
                      </a:rPr>
                      <m:t>≅</m:t>
                    </m:r>
                    <m:acc>
                      <m:accPr>
                        <m:chr m:val="̅"/>
                        <m:ctrlPr>
                          <a:rPr lang="en-US" i="1" smtClean="0">
                            <a:latin typeface="Cambria Math"/>
                          </a:rPr>
                        </m:ctrlPr>
                      </m:accPr>
                      <m:e>
                        <m:r>
                          <a:rPr lang="en-US" b="0" i="1" smtClean="0">
                            <a:latin typeface="Cambria Math"/>
                          </a:rPr>
                          <m:t>𝐵𝐶</m:t>
                        </m:r>
                      </m:e>
                    </m:acc>
                    <m:r>
                      <a:rPr lang="en-US" b="0" i="1" smtClean="0">
                        <a:latin typeface="Cambria Math"/>
                      </a:rPr>
                      <m:t> </m:t>
                    </m:r>
                    <m:r>
                      <a:rPr lang="en-US" i="1" smtClean="0">
                        <a:latin typeface="Cambria Math"/>
                        <a:sym typeface="Symbol"/>
                      </a:rPr>
                      <m:t></m:t>
                    </m:r>
                    <m:r>
                      <a:rPr lang="en-US" b="0" i="1" smtClean="0">
                        <a:latin typeface="Cambria Math"/>
                        <a:sym typeface="Symbol"/>
                      </a:rPr>
                      <m:t> </m:t>
                    </m:r>
                    <m:r>
                      <a:rPr lang="en-US" i="1" smtClean="0">
                        <a:latin typeface="Cambria Math"/>
                        <a:sym typeface="Symbol"/>
                      </a:rPr>
                      <m:t>∠</m:t>
                    </m:r>
                    <m:r>
                      <a:rPr lang="en-US" b="0" i="1" smtClean="0">
                        <a:latin typeface="Cambria Math"/>
                        <a:sym typeface="Symbol"/>
                      </a:rPr>
                      <m:t>𝐴</m:t>
                    </m:r>
                    <m:r>
                      <a:rPr lang="en-US" i="1">
                        <a:latin typeface="Cambria Math"/>
                      </a:rPr>
                      <m:t>≅</m:t>
                    </m:r>
                    <m:r>
                      <a:rPr lang="en-US" i="1">
                        <a:latin typeface="Cambria Math"/>
                        <a:sym typeface="Symbol"/>
                      </a:rPr>
                      <m:t>∠</m:t>
                    </m:r>
                    <m:r>
                      <a:rPr lang="en-US" b="0" i="1" smtClean="0">
                        <a:latin typeface="Cambria Math"/>
                        <a:sym typeface="Symbol"/>
                      </a:rPr>
                      <m:t>𝐶</m:t>
                    </m:r>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a:stretch>
              </a:blipFill>
            </p:spPr>
            <p:txBody>
              <a:bodyPr/>
              <a:lstStyle/>
              <a:p>
                <a:r>
                  <a:rPr lang="en-US">
                    <a:noFill/>
                  </a:rPr>
                  <a:t> </a:t>
                </a:r>
              </a:p>
            </p:txBody>
          </p:sp>
        </mc:Fallback>
      </mc:AlternateContent>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667000"/>
            <a:ext cx="4262437" cy="3136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4243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sz="quarter" idx="1"/>
          </p:nvPr>
        </p:nvSpPr>
        <p:spPr/>
        <p:txBody>
          <a:bodyPr/>
          <a:lstStyle/>
          <a:p>
            <a:r>
              <a:rPr lang="en-US" dirty="0" smtClean="0"/>
              <a:t>What are the different ways to organize and analyze a proof</a:t>
            </a:r>
            <a:r>
              <a:rPr lang="en-US" dirty="0" smtClean="0"/>
              <a:t>?</a:t>
            </a:r>
          </a:p>
          <a:p>
            <a:r>
              <a:rPr lang="en-US" dirty="0"/>
              <a:t>What are the different ways to </a:t>
            </a:r>
            <a:r>
              <a:rPr lang="en-US" dirty="0" smtClean="0"/>
              <a:t>write </a:t>
            </a:r>
            <a:r>
              <a:rPr lang="en-US" dirty="0"/>
              <a:t>a proof?</a:t>
            </a:r>
            <a:endParaRPr lang="en-US" dirty="0" smtClean="0"/>
          </a:p>
          <a:p>
            <a:pPr marL="0" indent="0">
              <a:buNone/>
            </a:pPr>
            <a:endParaRPr lang="en-US" dirty="0"/>
          </a:p>
        </p:txBody>
      </p:sp>
    </p:spTree>
    <p:extLst>
      <p:ext uri="{BB962C8B-B14F-4D97-AF65-F5344CB8AC3E}">
        <p14:creationId xmlns:p14="http://schemas.microsoft.com/office/powerpoint/2010/main" val="1586209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sz="quarter" idx="1"/>
          </p:nvPr>
        </p:nvSpPr>
        <p:spPr/>
        <p:txBody>
          <a:bodyPr/>
          <a:lstStyle/>
          <a:p>
            <a:r>
              <a:rPr lang="en-US" dirty="0" smtClean="0"/>
              <a:t>What is the Perpendicular Bisector Theorem? </a:t>
            </a:r>
          </a:p>
        </p:txBody>
      </p:sp>
    </p:spTree>
    <p:extLst>
      <p:ext uri="{BB962C8B-B14F-4D97-AF65-F5344CB8AC3E}">
        <p14:creationId xmlns:p14="http://schemas.microsoft.com/office/powerpoint/2010/main" val="1979721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sz="quarter" idx="1"/>
          </p:nvPr>
        </p:nvSpPr>
        <p:spPr/>
        <p:txBody>
          <a:bodyPr/>
          <a:lstStyle/>
          <a:p>
            <a:r>
              <a:rPr lang="en-US" dirty="0" smtClean="0"/>
              <a:t>In the statement “All trees are green,” what is the hypothesis and what is the conclusion.</a:t>
            </a:r>
          </a:p>
          <a:p>
            <a:pPr marL="0" indent="0">
              <a:buNone/>
            </a:pPr>
            <a:endParaRPr lang="en-US" dirty="0"/>
          </a:p>
        </p:txBody>
      </p:sp>
    </p:spTree>
    <p:extLst>
      <p:ext uri="{BB962C8B-B14F-4D97-AF65-F5344CB8AC3E}">
        <p14:creationId xmlns:p14="http://schemas.microsoft.com/office/powerpoint/2010/main" val="2320367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Habits and Skills</a:t>
            </a:r>
            <a:endParaRPr lang="en-US" dirty="0"/>
          </a:p>
        </p:txBody>
      </p:sp>
      <p:sp>
        <p:nvSpPr>
          <p:cNvPr id="3" name="Content Placeholder 2"/>
          <p:cNvSpPr>
            <a:spLocks noGrp="1"/>
          </p:cNvSpPr>
          <p:nvPr>
            <p:ph sz="quarter" idx="1"/>
          </p:nvPr>
        </p:nvSpPr>
        <p:spPr/>
        <p:txBody>
          <a:bodyPr/>
          <a:lstStyle/>
          <a:p>
            <a:r>
              <a:rPr lang="en-US" dirty="0" smtClean="0"/>
              <a:t>Identify the hypothesis and conclusion of a statement.</a:t>
            </a:r>
          </a:p>
          <a:p>
            <a:r>
              <a:rPr lang="en-US" dirty="0" smtClean="0"/>
              <a:t>Use different methods to write a proof.</a:t>
            </a:r>
          </a:p>
          <a:p>
            <a:r>
              <a:rPr lang="en-US" dirty="0" smtClean="0"/>
              <a:t>Choose an appropriate way to </a:t>
            </a:r>
            <a:r>
              <a:rPr lang="en-US" dirty="0" err="1" smtClean="0"/>
              <a:t>prent</a:t>
            </a:r>
            <a:r>
              <a:rPr lang="en-US" dirty="0" smtClean="0"/>
              <a:t> a proof.</a:t>
            </a:r>
          </a:p>
          <a:p>
            <a:r>
              <a:rPr lang="en-US" dirty="0" smtClean="0"/>
              <a:t>Recognize the different between experimentation and deduction.</a:t>
            </a:r>
            <a:endParaRPr lang="en-US" dirty="0"/>
          </a:p>
        </p:txBody>
      </p:sp>
    </p:spTree>
    <p:extLst>
      <p:ext uri="{BB962C8B-B14F-4D97-AF65-F5344CB8AC3E}">
        <p14:creationId xmlns:p14="http://schemas.microsoft.com/office/powerpoint/2010/main" val="3565098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pPr marL="0" indent="0">
                  <a:buNone/>
                </a:pPr>
                <a:r>
                  <a:rPr lang="en-US" dirty="0" smtClean="0"/>
                  <a:t>In the figure at the right, </a:t>
                </a:r>
                <a14:m>
                  <m:oMath xmlns:m="http://schemas.openxmlformats.org/officeDocument/2006/math">
                    <m:r>
                      <a:rPr lang="en-US" i="1" smtClean="0">
                        <a:latin typeface="Cambria Math"/>
                        <a:sym typeface="Symbol"/>
                      </a:rPr>
                      <m:t></m:t>
                    </m:r>
                    <m:r>
                      <a:rPr lang="en-US" b="0" i="1" smtClean="0">
                        <a:latin typeface="Cambria Math"/>
                        <a:sym typeface="Symbol"/>
                      </a:rPr>
                      <m:t>𝐴𝐵𝐶</m:t>
                    </m:r>
                  </m:oMath>
                </a14:m>
                <a:r>
                  <a:rPr lang="en-US" dirty="0" smtClean="0"/>
                  <a:t> is isosceles with </a:t>
                </a:r>
                <a14:m>
                  <m:oMath xmlns:m="http://schemas.openxmlformats.org/officeDocument/2006/math">
                    <m:acc>
                      <m:accPr>
                        <m:chr m:val="̅"/>
                        <m:ctrlPr>
                          <a:rPr lang="en-US" i="1" smtClean="0">
                            <a:latin typeface="Cambria Math"/>
                          </a:rPr>
                        </m:ctrlPr>
                      </m:accPr>
                      <m:e>
                        <m:r>
                          <a:rPr lang="en-US" b="0" i="1" smtClean="0">
                            <a:latin typeface="Cambria Math"/>
                          </a:rPr>
                          <m:t>𝐴𝐶</m:t>
                        </m:r>
                      </m:e>
                    </m:acc>
                    <m:r>
                      <a:rPr lang="en-US" b="0" i="1" smtClean="0">
                        <a:latin typeface="Cambria Math"/>
                      </a:rPr>
                      <m:t> </m:t>
                    </m:r>
                    <m:r>
                      <a:rPr lang="en-US" i="1" smtClean="0">
                        <a:latin typeface="Cambria Math"/>
                        <a:sym typeface="Symbol"/>
                      </a:rPr>
                      <m:t></m:t>
                    </m:r>
                    <m:r>
                      <a:rPr lang="en-US" b="0" i="1" smtClean="0">
                        <a:latin typeface="Cambria Math"/>
                        <a:sym typeface="Symbol"/>
                      </a:rPr>
                      <m:t> </m:t>
                    </m:r>
                    <m:acc>
                      <m:accPr>
                        <m:chr m:val="̅"/>
                        <m:ctrlPr>
                          <a:rPr lang="en-US" i="1" smtClean="0">
                            <a:latin typeface="Cambria Math"/>
                            <a:sym typeface="Symbol"/>
                          </a:rPr>
                        </m:ctrlPr>
                      </m:accPr>
                      <m:e>
                        <m:r>
                          <a:rPr lang="en-US" b="0" i="1" smtClean="0">
                            <a:latin typeface="Cambria Math"/>
                            <a:sym typeface="Symbol"/>
                          </a:rPr>
                          <m:t>𝐵𝐶</m:t>
                        </m:r>
                      </m:e>
                    </m:acc>
                    <m:r>
                      <a:rPr lang="en-US" b="0" i="1" smtClean="0">
                        <a:latin typeface="Cambria Math"/>
                      </a:rPr>
                      <m:t>.</m:t>
                    </m:r>
                  </m:oMath>
                </a14:m>
                <a:r>
                  <a:rPr lang="en-US" dirty="0" smtClean="0"/>
                  <a:t> </a:t>
                </a:r>
                <a14:m>
                  <m:oMath xmlns:m="http://schemas.openxmlformats.org/officeDocument/2006/math">
                    <m:acc>
                      <m:accPr>
                        <m:chr m:val="⃡"/>
                        <m:ctrlPr>
                          <a:rPr lang="en-US" i="1" dirty="0" smtClean="0">
                            <a:latin typeface="Cambria Math"/>
                          </a:rPr>
                        </m:ctrlPr>
                      </m:accPr>
                      <m:e>
                        <m:r>
                          <a:rPr lang="en-US" b="0" i="1" dirty="0" smtClean="0">
                            <a:latin typeface="Cambria Math"/>
                          </a:rPr>
                          <m:t>𝐶𝑃</m:t>
                        </m:r>
                      </m:e>
                    </m:acc>
                  </m:oMath>
                </a14:m>
                <a:r>
                  <a:rPr lang="en-US" dirty="0" smtClean="0"/>
                  <a:t> is the bisector of </a:t>
                </a:r>
                <a14:m>
                  <m:oMath xmlns:m="http://schemas.openxmlformats.org/officeDocument/2006/math">
                    <m:r>
                      <a:rPr lang="en-US" i="1" smtClean="0">
                        <a:latin typeface="Cambria Math"/>
                      </a:rPr>
                      <m:t>∠</m:t>
                    </m:r>
                    <m:r>
                      <a:rPr lang="en-US" b="0" i="1" smtClean="0">
                        <a:latin typeface="Cambria Math"/>
                      </a:rPr>
                      <m:t>𝐴𝑃𝐵</m:t>
                    </m:r>
                  </m:oMath>
                </a14:m>
                <a:r>
                  <a:rPr lang="en-US" dirty="0" smtClean="0"/>
                  <a:t>. Point </a:t>
                </a:r>
                <a14:m>
                  <m:oMath xmlns:m="http://schemas.openxmlformats.org/officeDocument/2006/math">
                    <m:r>
                      <a:rPr lang="en-US" b="0" i="1" smtClean="0">
                        <a:latin typeface="Cambria Math"/>
                      </a:rPr>
                      <m:t>𝑃</m:t>
                    </m:r>
                  </m:oMath>
                </a14:m>
                <a:r>
                  <a:rPr lang="en-US" dirty="0" smtClean="0"/>
                  <a:t> is on this angle bisector. Prove that </a:t>
                </a:r>
                <a14:m>
                  <m:oMath xmlns:m="http://schemas.openxmlformats.org/officeDocument/2006/math">
                    <m:r>
                      <a:rPr lang="en-US" i="1">
                        <a:latin typeface="Cambria Math"/>
                        <a:sym typeface="Symbol"/>
                      </a:rPr>
                      <m:t></m:t>
                    </m:r>
                    <m:r>
                      <a:rPr lang="en-US" i="1">
                        <a:latin typeface="Cambria Math"/>
                        <a:sym typeface="Symbol"/>
                      </a:rPr>
                      <m:t>𝐴𝑃</m:t>
                    </m:r>
                    <m:r>
                      <a:rPr lang="en-US" i="1">
                        <a:latin typeface="Cambria Math"/>
                        <a:sym typeface="Symbol"/>
                      </a:rPr>
                      <m:t>𝐵</m:t>
                    </m:r>
                  </m:oMath>
                </a14:m>
                <a:r>
                  <a:rPr lang="en-US" dirty="0" smtClean="0"/>
                  <a:t> is </a:t>
                </a:r>
                <a:r>
                  <a:rPr lang="en-US" dirty="0" smtClean="0"/>
                  <a:t>isosceles.</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645" t="-1357"/>
                </a:stretch>
              </a:blipFill>
            </p:spPr>
            <p:txBody>
              <a:bodyPr/>
              <a:lstStyle/>
              <a:p>
                <a:r>
                  <a:rPr lang="en-US">
                    <a:noFill/>
                  </a:rPr>
                  <a:t> </a:t>
                </a:r>
              </a:p>
            </p:txBody>
          </p:sp>
        </mc:Fallback>
      </mc:AlternateContent>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048000"/>
            <a:ext cx="2751453" cy="3281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8404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The hypotenuse and one of the acute angles of a right triangle are congruent to the hypotenuse and one of the acute angles of another right triangle. Prove that the two triangles are congruent or give a counter example.</a:t>
            </a:r>
            <a:endParaRPr lang="en-US" dirty="0"/>
          </a:p>
        </p:txBody>
      </p:sp>
    </p:spTree>
    <p:extLst>
      <p:ext uri="{BB962C8B-B14F-4D97-AF65-F5344CB8AC3E}">
        <p14:creationId xmlns:p14="http://schemas.microsoft.com/office/powerpoint/2010/main" val="3182575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smtClean="0"/>
                  <a:t>In the figure at the right, </a:t>
                </a:r>
                <a14:m>
                  <m:oMath xmlns:m="http://schemas.openxmlformats.org/officeDocument/2006/math">
                    <m:r>
                      <a:rPr lang="en-US" i="1" smtClean="0">
                        <a:latin typeface="Cambria Math"/>
                        <a:sym typeface="Symbol"/>
                      </a:rPr>
                      <m:t></m:t>
                    </m:r>
                    <m:r>
                      <a:rPr lang="en-US" b="0" i="1" smtClean="0">
                        <a:latin typeface="Cambria Math"/>
                        <a:sym typeface="Symbol"/>
                      </a:rPr>
                      <m:t>𝐴𝐵𝐶</m:t>
                    </m:r>
                  </m:oMath>
                </a14:m>
                <a:r>
                  <a:rPr lang="en-US" dirty="0" smtClean="0"/>
                  <a:t> is isosceles with </a:t>
                </a:r>
                <a14:m>
                  <m:oMath xmlns:m="http://schemas.openxmlformats.org/officeDocument/2006/math">
                    <m:acc>
                      <m:accPr>
                        <m:chr m:val="̅"/>
                        <m:ctrlPr>
                          <a:rPr lang="en-US" i="1" smtClean="0">
                            <a:latin typeface="Cambria Math"/>
                          </a:rPr>
                        </m:ctrlPr>
                      </m:accPr>
                      <m:e>
                        <m:r>
                          <a:rPr lang="en-US" b="0" i="1" smtClean="0">
                            <a:latin typeface="Cambria Math"/>
                          </a:rPr>
                          <m:t>𝐴𝐶</m:t>
                        </m:r>
                      </m:e>
                    </m:acc>
                    <m:r>
                      <a:rPr lang="en-US" dirty="0">
                        <a:latin typeface="Cambria Math"/>
                        <a:ea typeface="Cambria Math"/>
                      </a:rPr>
                      <m:t>≅</m:t>
                    </m:r>
                    <m:acc>
                      <m:accPr>
                        <m:chr m:val="̅"/>
                        <m:ctrlPr>
                          <a:rPr lang="en-US" i="1" dirty="0" smtClean="0">
                            <a:latin typeface="Cambria Math"/>
                            <a:ea typeface="Cambria Math"/>
                          </a:rPr>
                        </m:ctrlPr>
                      </m:accPr>
                      <m:e>
                        <m:r>
                          <a:rPr lang="en-US" b="0" i="1" dirty="0" smtClean="0">
                            <a:latin typeface="Cambria Math"/>
                            <a:ea typeface="Cambria Math"/>
                          </a:rPr>
                          <m:t>𝐵𝐶</m:t>
                        </m:r>
                      </m:e>
                    </m:acc>
                    <m:r>
                      <a:rPr lang="en-US" b="0" i="1" smtClean="0">
                        <a:latin typeface="Cambria Math"/>
                      </a:rPr>
                      <m:t>.</m:t>
                    </m:r>
                  </m:oMath>
                </a14:m>
                <a:r>
                  <a:rPr lang="en-US" dirty="0" smtClean="0"/>
                  <a:t> </a:t>
                </a:r>
                <a14:m>
                  <m:oMath xmlns:m="http://schemas.openxmlformats.org/officeDocument/2006/math">
                    <m:acc>
                      <m:accPr>
                        <m:chr m:val="̅"/>
                        <m:ctrlPr>
                          <a:rPr lang="en-US" i="1" dirty="0" smtClean="0">
                            <a:latin typeface="Cambria Math"/>
                          </a:rPr>
                        </m:ctrlPr>
                      </m:accPr>
                      <m:e>
                        <m:r>
                          <a:rPr lang="en-US" b="0" i="1" dirty="0" smtClean="0">
                            <a:latin typeface="Cambria Math"/>
                          </a:rPr>
                          <m:t>𝐸𝐴</m:t>
                        </m:r>
                      </m:e>
                    </m:acc>
                    <m:r>
                      <a:rPr lang="en-US" i="1" dirty="0" smtClean="0">
                        <a:latin typeface="Cambria Math"/>
                        <a:ea typeface="Cambria Math"/>
                      </a:rPr>
                      <m:t>≅</m:t>
                    </m:r>
                    <m:acc>
                      <m:accPr>
                        <m:chr m:val="̅"/>
                        <m:ctrlPr>
                          <a:rPr lang="en-US" i="1" dirty="0" smtClean="0">
                            <a:latin typeface="Cambria Math"/>
                            <a:ea typeface="Cambria Math"/>
                          </a:rPr>
                        </m:ctrlPr>
                      </m:accPr>
                      <m:e>
                        <m:r>
                          <a:rPr lang="en-US" b="0" i="1" dirty="0" smtClean="0">
                            <a:latin typeface="Cambria Math"/>
                            <a:ea typeface="Cambria Math"/>
                          </a:rPr>
                          <m:t>𝐹𝐵</m:t>
                        </m:r>
                      </m:e>
                    </m:acc>
                  </m:oMath>
                </a14:m>
                <a:r>
                  <a:rPr lang="en-US" dirty="0" smtClean="0"/>
                  <a:t> and </a:t>
                </a:r>
                <a14:m>
                  <m:oMath xmlns:m="http://schemas.openxmlformats.org/officeDocument/2006/math">
                    <m:acc>
                      <m:accPr>
                        <m:chr m:val="̅"/>
                        <m:ctrlPr>
                          <a:rPr lang="en-US" i="1" smtClean="0">
                            <a:latin typeface="Cambria Math"/>
                          </a:rPr>
                        </m:ctrlPr>
                      </m:accPr>
                      <m:e>
                        <m:r>
                          <a:rPr lang="en-US" b="0" i="1" smtClean="0">
                            <a:latin typeface="Cambria Math"/>
                          </a:rPr>
                          <m:t>𝐴𝑆</m:t>
                        </m:r>
                      </m:e>
                    </m:acc>
                    <m:r>
                      <a:rPr lang="en-US" i="1" smtClean="0">
                        <a:latin typeface="Cambria Math"/>
                        <a:ea typeface="Cambria Math"/>
                      </a:rPr>
                      <m:t>≅</m:t>
                    </m:r>
                    <m:acc>
                      <m:accPr>
                        <m:chr m:val="̅"/>
                        <m:ctrlPr>
                          <a:rPr lang="en-US" i="1" smtClean="0">
                            <a:latin typeface="Cambria Math"/>
                            <a:ea typeface="Cambria Math"/>
                          </a:rPr>
                        </m:ctrlPr>
                      </m:accPr>
                      <m:e>
                        <m:r>
                          <a:rPr lang="en-US" b="0" i="1" smtClean="0">
                            <a:latin typeface="Cambria Math"/>
                            <a:ea typeface="Cambria Math"/>
                          </a:rPr>
                          <m:t>𝐵𝑇</m:t>
                        </m:r>
                      </m:e>
                    </m:acc>
                    <m:r>
                      <a:rPr lang="en-US" b="0" i="1" smtClean="0">
                        <a:latin typeface="Cambria Math"/>
                      </a:rPr>
                      <m:t>.</m:t>
                    </m:r>
                  </m:oMath>
                </a14:m>
                <a:r>
                  <a:rPr lang="en-US" dirty="0" smtClean="0"/>
                  <a:t> Prove that </a:t>
                </a:r>
                <a14:m>
                  <m:oMath xmlns:m="http://schemas.openxmlformats.org/officeDocument/2006/math">
                    <m:r>
                      <a:rPr lang="en-US" i="1" smtClean="0">
                        <a:latin typeface="Cambria Math"/>
                        <a:sym typeface="Symbol"/>
                      </a:rPr>
                      <m:t></m:t>
                    </m:r>
                    <m:r>
                      <a:rPr lang="en-US" b="0" i="1" smtClean="0">
                        <a:latin typeface="Cambria Math"/>
                        <a:sym typeface="Symbol"/>
                      </a:rPr>
                      <m:t>𝐴𝐸𝑆</m:t>
                    </m:r>
                    <m:r>
                      <a:rPr lang="en-US" b="0" i="1" smtClean="0">
                        <a:latin typeface="Cambria Math"/>
                        <a:ea typeface="Cambria Math"/>
                        <a:sym typeface="Symbol"/>
                      </a:rPr>
                      <m:t>≅</m:t>
                    </m:r>
                    <m:r>
                      <a:rPr lang="en-US" b="0" i="1" smtClean="0">
                        <a:latin typeface="Cambria Math"/>
                        <a:ea typeface="Cambria Math"/>
                        <a:sym typeface="Symbol"/>
                      </a:rPr>
                      <m:t>𝐵𝐹𝑇</m:t>
                    </m:r>
                  </m:oMath>
                </a14:m>
                <a:r>
                  <a:rPr lang="en-US" dirty="0" smtClean="0"/>
                  <a:t>.</a:t>
                </a:r>
              </a:p>
              <a:p>
                <a:pPr marL="0" indent="0">
                  <a:buNone/>
                </a:pPr>
                <a:endParaRPr lang="en-US" dirty="0" smtClean="0"/>
              </a:p>
              <a:p>
                <a:pPr marL="0" indent="0">
                  <a:buNone/>
                </a:pPr>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645" t="-1357"/>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681288"/>
            <a:ext cx="4876800" cy="3681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1485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endParaRPr lang="en-US" dirty="0"/>
          </a:p>
        </p:txBody>
      </p:sp>
      <p:sp>
        <p:nvSpPr>
          <p:cNvPr id="3" name="Content Placeholder 2"/>
          <p:cNvSpPr>
            <a:spLocks noGrp="1"/>
          </p:cNvSpPr>
          <p:nvPr>
            <p:ph sz="quarter" idx="1"/>
          </p:nvPr>
        </p:nvSpPr>
        <p:spPr>
          <a:xfrm>
            <a:off x="609600" y="1585912"/>
            <a:ext cx="8153400" cy="4495800"/>
          </a:xfrm>
        </p:spPr>
        <p:txBody>
          <a:bodyPr>
            <a:normAutofit/>
          </a:bodyPr>
          <a:lstStyle/>
          <a:p>
            <a:pPr marL="0" indent="0">
              <a:buNone/>
            </a:pPr>
            <a:r>
              <a:rPr lang="en-US" dirty="0" smtClean="0"/>
              <a:t>The base and the angle opposite the base in one isosceles triangle are congruent to the base and the angle opposite the base in another isosceles triangle. Prove that the two triangles are congruent or provide a counter example.</a:t>
            </a:r>
            <a:endParaRPr lang="en-US" b="0" dirty="0" smtClean="0">
              <a:sym typeface="Symbol"/>
            </a:endParaRPr>
          </a:p>
          <a:p>
            <a:pPr marL="0" indent="0">
              <a:buNone/>
            </a:pPr>
            <a:endParaRPr lang="en-US" b="0" dirty="0" smtClean="0">
              <a:sym typeface="Symbol"/>
            </a:endParaRPr>
          </a:p>
          <a:p>
            <a:pPr marL="0" indent="0">
              <a:buNone/>
            </a:pPr>
            <a:endParaRPr lang="en-US" b="0" dirty="0" smtClean="0">
              <a:sym typeface="Symbol"/>
            </a:endParaRPr>
          </a:p>
          <a:p>
            <a:pPr marL="0" indent="0">
              <a:buNone/>
            </a:pPr>
            <a:endParaRPr lang="en-US" dirty="0"/>
          </a:p>
        </p:txBody>
      </p:sp>
    </p:spTree>
    <p:extLst>
      <p:ext uri="{BB962C8B-B14F-4D97-AF65-F5344CB8AC3E}">
        <p14:creationId xmlns:p14="http://schemas.microsoft.com/office/powerpoint/2010/main" val="833062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Write a reverse list for this statement about the figure at the right.</a:t>
                </a:r>
              </a:p>
              <a:p>
                <a:r>
                  <a:rPr lang="en-US" dirty="0" smtClean="0"/>
                  <a:t>If </a:t>
                </a:r>
                <a14:m>
                  <m:oMath xmlns:m="http://schemas.openxmlformats.org/officeDocument/2006/math">
                    <m:acc>
                      <m:accPr>
                        <m:chr m:val="̅"/>
                        <m:ctrlPr>
                          <a:rPr lang="en-US" i="1" smtClean="0">
                            <a:latin typeface="Cambria Math"/>
                          </a:rPr>
                        </m:ctrlPr>
                      </m:accPr>
                      <m:e>
                        <m:r>
                          <a:rPr lang="en-US" b="0" i="1" smtClean="0">
                            <a:latin typeface="Cambria Math"/>
                          </a:rPr>
                          <m:t>𝑇𝐴</m:t>
                        </m:r>
                      </m:e>
                    </m:acc>
                    <m:r>
                      <a:rPr lang="en-US" i="1" smtClean="0">
                        <a:latin typeface="Cambria Math"/>
                        <a:ea typeface="Cambria Math"/>
                      </a:rPr>
                      <m:t>≅</m:t>
                    </m:r>
                    <m:acc>
                      <m:accPr>
                        <m:chr m:val="̅"/>
                        <m:ctrlPr>
                          <a:rPr lang="en-US" i="1" smtClean="0">
                            <a:latin typeface="Cambria Math"/>
                            <a:ea typeface="Cambria Math"/>
                          </a:rPr>
                        </m:ctrlPr>
                      </m:accPr>
                      <m:e>
                        <m:r>
                          <a:rPr lang="en-US" b="0" i="1" smtClean="0">
                            <a:latin typeface="Cambria Math"/>
                            <a:ea typeface="Cambria Math"/>
                          </a:rPr>
                          <m:t>𝑇𝐶</m:t>
                        </m:r>
                      </m:e>
                    </m:acc>
                    <m:r>
                      <a:rPr lang="en-US" i="1">
                        <a:latin typeface="Cambria Math"/>
                        <a:ea typeface="Cambria Math"/>
                      </a:rPr>
                      <m:t>≅</m:t>
                    </m:r>
                    <m:acc>
                      <m:accPr>
                        <m:chr m:val="̅"/>
                        <m:ctrlPr>
                          <a:rPr lang="en-US" i="1" smtClean="0">
                            <a:latin typeface="Cambria Math"/>
                            <a:ea typeface="Cambria Math"/>
                          </a:rPr>
                        </m:ctrlPr>
                      </m:accPr>
                      <m:e>
                        <m:r>
                          <a:rPr lang="en-US" b="0" i="1" smtClean="0">
                            <a:latin typeface="Cambria Math"/>
                            <a:ea typeface="Cambria Math"/>
                          </a:rPr>
                          <m:t>𝑇𝐵</m:t>
                        </m:r>
                      </m:e>
                    </m:acc>
                    <m:r>
                      <a:rPr lang="en-US" b="0" i="1" smtClean="0">
                        <a:latin typeface="Cambria Math"/>
                      </a:rPr>
                      <m:t>,</m:t>
                    </m:r>
                  </m:oMath>
                </a14:m>
                <a:r>
                  <a:rPr lang="en-US" dirty="0" smtClean="0"/>
                  <a:t> then </a:t>
                </a:r>
                <a14:m>
                  <m:oMath xmlns:m="http://schemas.openxmlformats.org/officeDocument/2006/math">
                    <m:r>
                      <a:rPr lang="en-US" i="1" smtClean="0">
                        <a:latin typeface="Cambria Math"/>
                        <a:sym typeface="Symbol"/>
                      </a:rPr>
                      <m:t></m:t>
                    </m:r>
                    <m:r>
                      <a:rPr lang="en-US" b="0" i="1" smtClean="0">
                        <a:latin typeface="Cambria Math"/>
                        <a:sym typeface="Symbol"/>
                      </a:rPr>
                      <m:t>𝐴𝐵𝐶</m:t>
                    </m:r>
                  </m:oMath>
                </a14:m>
                <a:r>
                  <a:rPr lang="en-US" dirty="0" smtClean="0"/>
                  <a:t> is a right triangle.</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449" t="-1357"/>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428998"/>
            <a:ext cx="4500562" cy="2565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646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you ready for 2D?</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In 2D, you will learn how to</a:t>
            </a:r>
          </a:p>
          <a:p>
            <a:r>
              <a:rPr lang="en-US" dirty="0" smtClean="0"/>
              <a:t>Define and classify quadrilaterals</a:t>
            </a:r>
          </a:p>
          <a:p>
            <a:r>
              <a:rPr lang="en-US" dirty="0" smtClean="0"/>
              <a:t>Write the converse of a conditional statement</a:t>
            </a:r>
          </a:p>
          <a:p>
            <a:r>
              <a:rPr lang="en-US" dirty="0" smtClean="0"/>
              <a:t>Understand the meaning of </a:t>
            </a:r>
            <a:r>
              <a:rPr lang="en-US" i="1" dirty="0" smtClean="0"/>
              <a:t>always, never, </a:t>
            </a:r>
            <a:r>
              <a:rPr lang="en-US" dirty="0" smtClean="0"/>
              <a:t> and </a:t>
            </a:r>
            <a:r>
              <a:rPr lang="en-US" i="1" dirty="0" smtClean="0"/>
              <a:t>sometimes</a:t>
            </a:r>
            <a:r>
              <a:rPr lang="en-US" dirty="0" smtClean="0"/>
              <a:t> in mathematics.</a:t>
            </a:r>
          </a:p>
          <a:p>
            <a:endParaRPr lang="en-US" dirty="0"/>
          </a:p>
          <a:p>
            <a:r>
              <a:rPr lang="en-US" dirty="0" smtClean="0"/>
              <a:t>Don’t forget HOMEWORK!!</a:t>
            </a:r>
            <a:endParaRPr lang="en-US" dirty="0"/>
          </a:p>
        </p:txBody>
      </p:sp>
    </p:spTree>
    <p:extLst>
      <p:ext uri="{BB962C8B-B14F-4D97-AF65-F5344CB8AC3E}">
        <p14:creationId xmlns:p14="http://schemas.microsoft.com/office/powerpoint/2010/main" val="176684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DHoM</a:t>
            </a:r>
            <a:endParaRPr lang="en-US" dirty="0"/>
          </a:p>
        </p:txBody>
      </p:sp>
      <p:sp>
        <p:nvSpPr>
          <p:cNvPr id="3" name="Content Placeholder 2"/>
          <p:cNvSpPr>
            <a:spLocks noGrp="1"/>
          </p:cNvSpPr>
          <p:nvPr>
            <p:ph sz="quarter" idx="1"/>
          </p:nvPr>
        </p:nvSpPr>
        <p:spPr/>
        <p:txBody>
          <a:bodyPr/>
          <a:lstStyle/>
          <a:p>
            <a:r>
              <a:rPr lang="en-US" b="1" dirty="0" smtClean="0"/>
              <a:t>Be concise</a:t>
            </a:r>
          </a:p>
          <a:p>
            <a:pPr lvl="1"/>
            <a:r>
              <a:rPr lang="en-US" dirty="0" smtClean="0"/>
              <a:t>Leave out unnecessary information</a:t>
            </a:r>
          </a:p>
          <a:p>
            <a:r>
              <a:rPr lang="en-US" b="1" dirty="0" smtClean="0"/>
              <a:t>Different approaches</a:t>
            </a:r>
          </a:p>
          <a:p>
            <a:pPr lvl="1"/>
            <a:r>
              <a:rPr lang="en-US" dirty="0" smtClean="0"/>
              <a:t>Reverse List is bottom up strategy</a:t>
            </a:r>
          </a:p>
          <a:p>
            <a:r>
              <a:rPr lang="en-US" b="1" dirty="0" smtClean="0"/>
              <a:t>Draw a diagram</a:t>
            </a:r>
          </a:p>
          <a:p>
            <a:r>
              <a:rPr lang="en-US" b="1" dirty="0" smtClean="0"/>
              <a:t>Be efficient</a:t>
            </a:r>
          </a:p>
          <a:p>
            <a:pPr lvl="1"/>
            <a:r>
              <a:rPr lang="en-US" dirty="0" smtClean="0"/>
              <a:t>If you use geometry software, we can play around by just drag it around.</a:t>
            </a:r>
            <a:endParaRPr lang="en-US" dirty="0"/>
          </a:p>
        </p:txBody>
      </p:sp>
    </p:spTree>
    <p:extLst>
      <p:ext uri="{BB962C8B-B14F-4D97-AF65-F5344CB8AC3E}">
        <p14:creationId xmlns:p14="http://schemas.microsoft.com/office/powerpoint/2010/main" val="1587987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and Notation</a:t>
            </a:r>
            <a:endParaRPr lang="en-US" dirty="0"/>
          </a:p>
        </p:txBody>
      </p:sp>
      <p:sp>
        <p:nvSpPr>
          <p:cNvPr id="3" name="Content Placeholder 2"/>
          <p:cNvSpPr>
            <a:spLocks noGrp="1"/>
          </p:cNvSpPr>
          <p:nvPr>
            <p:ph sz="quarter" idx="1"/>
          </p:nvPr>
        </p:nvSpPr>
        <p:spPr/>
        <p:txBody>
          <a:bodyPr numCol="2">
            <a:normAutofit/>
          </a:bodyPr>
          <a:lstStyle/>
          <a:p>
            <a:r>
              <a:rPr lang="en-US" dirty="0" smtClean="0"/>
              <a:t>Base angle</a:t>
            </a:r>
          </a:p>
          <a:p>
            <a:r>
              <a:rPr lang="en-US" dirty="0" smtClean="0"/>
              <a:t>Base of an isosceles triangle</a:t>
            </a:r>
          </a:p>
          <a:p>
            <a:r>
              <a:rPr lang="en-US" dirty="0" smtClean="0"/>
              <a:t>Conclusion</a:t>
            </a:r>
          </a:p>
          <a:p>
            <a:r>
              <a:rPr lang="en-US" dirty="0" smtClean="0"/>
              <a:t>Equiangular</a:t>
            </a:r>
          </a:p>
          <a:p>
            <a:r>
              <a:rPr lang="en-US" dirty="0" smtClean="0"/>
              <a:t>Hypothesis</a:t>
            </a:r>
          </a:p>
          <a:p>
            <a:endParaRPr lang="en-US" dirty="0"/>
          </a:p>
          <a:p>
            <a:endParaRPr lang="en-US" dirty="0" smtClean="0"/>
          </a:p>
          <a:p>
            <a:r>
              <a:rPr lang="en-US" dirty="0" smtClean="0"/>
              <a:t>Isosceles Triangle</a:t>
            </a:r>
          </a:p>
          <a:p>
            <a:r>
              <a:rPr lang="en-US" dirty="0" smtClean="0"/>
              <a:t>Leg</a:t>
            </a:r>
          </a:p>
          <a:p>
            <a:r>
              <a:rPr lang="en-US" dirty="0" smtClean="0"/>
              <a:t>Proof</a:t>
            </a:r>
          </a:p>
          <a:p>
            <a:r>
              <a:rPr lang="en-US" dirty="0" smtClean="0"/>
              <a:t>Scalene triangle</a:t>
            </a:r>
          </a:p>
          <a:p>
            <a:r>
              <a:rPr lang="en-US" dirty="0" smtClean="0"/>
              <a:t>Vertex angle</a:t>
            </a:r>
          </a:p>
          <a:p>
            <a:endParaRPr lang="en-US" dirty="0"/>
          </a:p>
        </p:txBody>
      </p:sp>
    </p:spTree>
    <p:extLst>
      <p:ext uri="{BB962C8B-B14F-4D97-AF65-F5344CB8AC3E}">
        <p14:creationId xmlns:p14="http://schemas.microsoft.com/office/powerpoint/2010/main" val="2506368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Styles of Proofs.</a:t>
            </a:r>
            <a:endParaRPr lang="en-US" dirty="0"/>
          </a:p>
        </p:txBody>
      </p:sp>
      <p:sp>
        <p:nvSpPr>
          <p:cNvPr id="3" name="Content Placeholder 2"/>
          <p:cNvSpPr>
            <a:spLocks noGrp="1"/>
          </p:cNvSpPr>
          <p:nvPr>
            <p:ph sz="quarter" idx="1"/>
          </p:nvPr>
        </p:nvSpPr>
        <p:spPr/>
        <p:txBody>
          <a:bodyPr/>
          <a:lstStyle/>
          <a:p>
            <a:r>
              <a:rPr lang="en-US" dirty="0" smtClean="0"/>
              <a:t>Two-Column Statement-Reason Proof</a:t>
            </a:r>
          </a:p>
          <a:p>
            <a:r>
              <a:rPr lang="en-US" dirty="0" smtClean="0"/>
              <a:t>Paragraph Proof</a:t>
            </a:r>
          </a:p>
          <a:p>
            <a:r>
              <a:rPr lang="en-US" dirty="0" smtClean="0"/>
              <a:t>Outline-Style Proof I (Popular in China)</a:t>
            </a:r>
          </a:p>
          <a:p>
            <a:r>
              <a:rPr lang="en-US" dirty="0" smtClean="0"/>
              <a:t>Outline-Style Proof II (Popular in Russia)</a:t>
            </a:r>
          </a:p>
          <a:p>
            <a:endParaRPr lang="en-US" dirty="0" smtClean="0"/>
          </a:p>
          <a:p>
            <a:endParaRPr lang="en-US" dirty="0"/>
          </a:p>
        </p:txBody>
      </p:sp>
    </p:spTree>
    <p:extLst>
      <p:ext uri="{BB962C8B-B14F-4D97-AF65-F5344CB8AC3E}">
        <p14:creationId xmlns:p14="http://schemas.microsoft.com/office/powerpoint/2010/main" val="2465094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Two-column Statement-Reason Proof</a:t>
            </a:r>
            <a:endParaRPr lang="en-US" dirty="0"/>
          </a:p>
        </p:txBody>
      </p:sp>
      <p:sp>
        <p:nvSpPr>
          <p:cNvPr id="3" name="Content Placeholder 2"/>
          <p:cNvSpPr>
            <a:spLocks noGrp="1"/>
          </p:cNvSpPr>
          <p:nvPr>
            <p:ph sz="quarter" idx="1"/>
          </p:nvPr>
        </p:nvSpPr>
        <p:spPr/>
        <p:txBody>
          <a:bodyPr/>
          <a:lstStyle/>
          <a:p>
            <a:r>
              <a:rPr lang="en-US" dirty="0" smtClean="0"/>
              <a:t>Statement on the left</a:t>
            </a:r>
          </a:p>
          <a:p>
            <a:r>
              <a:rPr lang="en-US" dirty="0" smtClean="0"/>
              <a:t>Reason on the right</a:t>
            </a: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743200"/>
            <a:ext cx="3744446" cy="3602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787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Proof</a:t>
            </a:r>
            <a:endParaRPr lang="en-US" dirty="0"/>
          </a:p>
        </p:txBody>
      </p:sp>
      <p:sp>
        <p:nvSpPr>
          <p:cNvPr id="3" name="Content Placeholder 2"/>
          <p:cNvSpPr>
            <a:spLocks noGrp="1"/>
          </p:cNvSpPr>
          <p:nvPr>
            <p:ph sz="quarter" idx="1"/>
          </p:nvPr>
        </p:nvSpPr>
        <p:spPr/>
        <p:txBody>
          <a:bodyPr/>
          <a:lstStyle/>
          <a:p>
            <a:r>
              <a:rPr lang="en-US" dirty="0" smtClean="0"/>
              <a:t>A series of sentences fit together logically.</a:t>
            </a:r>
          </a:p>
          <a:p>
            <a:r>
              <a:rPr lang="en-US" dirty="0" smtClean="0"/>
              <a:t>Example:</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847" y="2819400"/>
            <a:ext cx="7315200" cy="116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000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Outline-Style Proof I</a:t>
            </a:r>
            <a:endParaRPr lang="en-US" dirty="0"/>
          </a:p>
        </p:txBody>
      </p:sp>
      <p:sp>
        <p:nvSpPr>
          <p:cNvPr id="3" name="Content Placeholder 2"/>
          <p:cNvSpPr>
            <a:spLocks noGrp="1"/>
          </p:cNvSpPr>
          <p:nvPr>
            <p:ph sz="quarter" idx="1"/>
          </p:nvPr>
        </p:nvSpPr>
        <p:spPr>
          <a:xfrm>
            <a:off x="571500" y="1600200"/>
            <a:ext cx="8153400" cy="4495800"/>
          </a:xfrm>
        </p:spPr>
        <p:txBody>
          <a:bodyPr/>
          <a:lstStyle/>
          <a:p>
            <a:r>
              <a:rPr lang="en-US" dirty="0" smtClean="0"/>
              <a:t>Use the symbols </a:t>
            </a:r>
          </a:p>
          <a:p>
            <a:pPr lvl="1"/>
            <a:r>
              <a:rPr lang="en-US" dirty="0" smtClean="0">
                <a:latin typeface="+mj-lt"/>
                <a:ea typeface="TI-Nspire"/>
                <a:sym typeface="Symbol"/>
              </a:rPr>
              <a:t>∵ means </a:t>
            </a:r>
            <a:r>
              <a:rPr lang="en-US" i="1" dirty="0" smtClean="0">
                <a:latin typeface="+mj-lt"/>
                <a:ea typeface="TI-Nspire"/>
                <a:sym typeface="Symbol"/>
              </a:rPr>
              <a:t>because</a:t>
            </a:r>
            <a:r>
              <a:rPr lang="en-US" dirty="0" smtClean="0">
                <a:latin typeface="+mj-lt"/>
                <a:ea typeface="TI-Nspire"/>
                <a:sym typeface="Symbol"/>
              </a:rPr>
              <a:t> to indicate the given information</a:t>
            </a:r>
          </a:p>
          <a:p>
            <a:pPr lvl="1"/>
            <a:r>
              <a:rPr lang="en-US" dirty="0" smtClean="0">
                <a:latin typeface="+mj-lt"/>
                <a:ea typeface="TI-Nspire"/>
                <a:sym typeface="Symbol"/>
              </a:rPr>
              <a:t>∴ means </a:t>
            </a:r>
            <a:r>
              <a:rPr lang="en-US" i="1" dirty="0" smtClean="0">
                <a:latin typeface="+mj-lt"/>
                <a:ea typeface="TI-Nspire"/>
                <a:sym typeface="Symbol"/>
              </a:rPr>
              <a:t>therefore.</a:t>
            </a:r>
          </a:p>
          <a:p>
            <a:endParaRPr lang="en-US" i="1"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505200"/>
            <a:ext cx="5029200" cy="2905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5999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Outline-Style Proof II</a:t>
            </a:r>
            <a:endParaRPr lang="en-US" dirty="0"/>
          </a:p>
        </p:txBody>
      </p:sp>
      <p:sp>
        <p:nvSpPr>
          <p:cNvPr id="3" name="Content Placeholder 2"/>
          <p:cNvSpPr>
            <a:spLocks noGrp="1"/>
          </p:cNvSpPr>
          <p:nvPr>
            <p:ph sz="quarter" idx="1"/>
          </p:nvPr>
        </p:nvSpPr>
        <p:spPr/>
        <p:txBody>
          <a:bodyPr/>
          <a:lstStyle/>
          <a:p>
            <a:r>
              <a:rPr lang="en-US" dirty="0" smtClean="0"/>
              <a:t>Written statement first and then justify each statement.</a:t>
            </a:r>
          </a:p>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95600"/>
            <a:ext cx="7001013"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18642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430</TotalTime>
  <Words>551</Words>
  <Application>Microsoft Office PowerPoint</Application>
  <PresentationFormat>On-screen Show (4:3)</PresentationFormat>
  <Paragraphs>87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What were we doing in 2C?</vt:lpstr>
      <vt:lpstr>Habits and Skills</vt:lpstr>
      <vt:lpstr>DHoM</vt:lpstr>
      <vt:lpstr>Vocabulary and Notation</vt:lpstr>
      <vt:lpstr>Different Styles of Proofs.</vt:lpstr>
      <vt:lpstr>Two-column Statement-Reason Proof</vt:lpstr>
      <vt:lpstr>Paragraph Proof</vt:lpstr>
      <vt:lpstr>Outline-Style Proof I</vt:lpstr>
      <vt:lpstr>Outline-Style Proof II</vt:lpstr>
      <vt:lpstr>Hypothesis and Conclusion</vt:lpstr>
      <vt:lpstr>3 techniques to analyze the proof</vt:lpstr>
      <vt:lpstr>Visual Scan</vt:lpstr>
      <vt:lpstr>Flow Chart</vt:lpstr>
      <vt:lpstr>Reverse List</vt:lpstr>
      <vt:lpstr>Proof:  Perpendicular Bisector Theorem</vt:lpstr>
      <vt:lpstr>Isosceles Triangle Theorem</vt:lpstr>
      <vt:lpstr>Discussion Question</vt:lpstr>
      <vt:lpstr>Discussion Question</vt:lpstr>
      <vt:lpstr>Discussion Question</vt:lpstr>
      <vt:lpstr>Problem 1</vt:lpstr>
      <vt:lpstr>Problem 2</vt:lpstr>
      <vt:lpstr>Problem 3</vt:lpstr>
      <vt:lpstr>Problem 4</vt:lpstr>
      <vt:lpstr>Problem 5</vt:lpstr>
      <vt:lpstr>Are you ready for 2D?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were we doing in 2C?</dc:title>
  <dc:creator>Shigehito Tanaka</dc:creator>
  <cp:lastModifiedBy>Shigehito Tanaka</cp:lastModifiedBy>
  <cp:revision>14</cp:revision>
  <dcterms:created xsi:type="dcterms:W3CDTF">2014-10-01T21:52:30Z</dcterms:created>
  <dcterms:modified xsi:type="dcterms:W3CDTF">2014-10-03T17:08:11Z</dcterms:modified>
</cp:coreProperties>
</file>