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80" r:id="rId6"/>
    <p:sldId id="261" r:id="rId7"/>
    <p:sldId id="278" r:id="rId8"/>
    <p:sldId id="279" r:id="rId9"/>
    <p:sldId id="281" r:id="rId10"/>
    <p:sldId id="282" r:id="rId11"/>
    <p:sldId id="283" r:id="rId12"/>
    <p:sldId id="284" r:id="rId13"/>
    <p:sldId id="288" r:id="rId14"/>
    <p:sldId id="285" r:id="rId15"/>
    <p:sldId id="270" r:id="rId16"/>
    <p:sldId id="271" r:id="rId17"/>
    <p:sldId id="272" r:id="rId18"/>
    <p:sldId id="286" r:id="rId19"/>
    <p:sldId id="273" r:id="rId20"/>
    <p:sldId id="274" r:id="rId21"/>
    <p:sldId id="275" r:id="rId22"/>
    <p:sldId id="276" r:id="rId23"/>
    <p:sldId id="28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9" autoAdjust="0"/>
    <p:restoredTop sz="94638" autoAdjust="0"/>
  </p:normalViewPr>
  <p:slideViewPr>
    <p:cSldViewPr>
      <p:cViewPr>
        <p:scale>
          <a:sx n="100" d="100"/>
          <a:sy n="100" d="100"/>
        </p:scale>
        <p:origin x="-12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F54FD16-9E81-4F19-92D2-C8E5BEFD9A36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1D148A-5A13-4EF4-BD2A-632414DCD08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FD16-9E81-4F19-92D2-C8E5BEFD9A36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D148A-5A13-4EF4-BD2A-632414DCD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F54FD16-9E81-4F19-92D2-C8E5BEFD9A36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01D148A-5A13-4EF4-BD2A-632414DCD08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FD16-9E81-4F19-92D2-C8E5BEFD9A36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1D148A-5A13-4EF4-BD2A-632414DCD08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FD16-9E81-4F19-92D2-C8E5BEFD9A36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01D148A-5A13-4EF4-BD2A-632414DCD08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F54FD16-9E81-4F19-92D2-C8E5BEFD9A36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01D148A-5A13-4EF4-BD2A-632414DCD08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F54FD16-9E81-4F19-92D2-C8E5BEFD9A36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01D148A-5A13-4EF4-BD2A-632414DCD08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FD16-9E81-4F19-92D2-C8E5BEFD9A36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1D148A-5A13-4EF4-BD2A-632414DCD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FD16-9E81-4F19-92D2-C8E5BEFD9A36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01D148A-5A13-4EF4-BD2A-632414DCD0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54FD16-9E81-4F19-92D2-C8E5BEFD9A36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1D148A-5A13-4EF4-BD2A-632414DCD08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F54FD16-9E81-4F19-92D2-C8E5BEFD9A36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01D148A-5A13-4EF4-BD2A-632414DCD08F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F54FD16-9E81-4F19-92D2-C8E5BEFD9A36}" type="datetimeFigureOut">
              <a:rPr lang="en-US" smtClean="0"/>
              <a:t>9/25/2014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01D148A-5A13-4EF4-BD2A-632414DCD0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were we doing in 2B?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Geometry Mathematical Reflection 2B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11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PAI Theorem</a:t>
            </a:r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1873079"/>
            <a:ext cx="8153400" cy="3950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8114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Triangle Angle-Sum Theorem</a:t>
            </a:r>
            <a:endParaRPr lang="en-US" dirty="0"/>
          </a:p>
        </p:txBody>
      </p:sp>
      <p:pic>
        <p:nvPicPr>
          <p:cNvPr id="7172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133600"/>
            <a:ext cx="795835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6241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Unique Perpendicular Theorem</a:t>
            </a:r>
            <a:endParaRPr lang="en-US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133600"/>
            <a:ext cx="4751387" cy="36915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4083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know about angles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Vertical angles are congruent.</a:t>
                </a:r>
              </a:p>
              <a:p>
                <a:r>
                  <a:rPr lang="en-US" dirty="0" smtClean="0"/>
                  <a:t>AI angles are congruent (ONLY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𝑙</m:t>
                    </m:r>
                    <m:r>
                      <a:rPr lang="en-US" b="0" i="1" smtClean="0">
                        <a:latin typeface="Cambria Math"/>
                      </a:rPr>
                      <m:t>∥</m:t>
                    </m:r>
                    <m:r>
                      <a:rPr lang="en-US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US" dirty="0" smtClean="0"/>
                  <a:t>)</a:t>
                </a:r>
              </a:p>
              <a:p>
                <a:r>
                  <a:rPr lang="en-US" dirty="0" smtClean="0"/>
                  <a:t>Two angles on a straight line add up to 180</a:t>
                </a:r>
                <a:r>
                  <a:rPr lang="en-US" dirty="0" smtClean="0">
                    <a:sym typeface="Symbol"/>
                  </a:rPr>
                  <a:t>.</a:t>
                </a:r>
              </a:p>
              <a:p>
                <a:r>
                  <a:rPr lang="en-US" dirty="0" smtClean="0">
                    <a:sym typeface="Symbol"/>
                  </a:rPr>
                  <a:t>Three angles in any triangle </a:t>
                </a:r>
                <a:r>
                  <a:rPr lang="en-US" dirty="0"/>
                  <a:t>add up to 180</a:t>
                </a:r>
                <a:r>
                  <a:rPr lang="en-US" dirty="0">
                    <a:sym typeface="Symbol"/>
                  </a:rPr>
                  <a:t></a:t>
                </a:r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449" t="-1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44527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Perspective</a:t>
            </a:r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684" y="1600200"/>
            <a:ext cx="6193581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79997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Why is proof so important in mathematics.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67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Why is it important to keep track of corresponding parts in congruent </a:t>
            </a:r>
            <a:r>
              <a:rPr lang="en-US" dirty="0" smtClean="0"/>
              <a:t>figures. </a:t>
            </a:r>
          </a:p>
        </p:txBody>
      </p:sp>
    </p:spTree>
    <p:extLst>
      <p:ext uri="{BB962C8B-B14F-4D97-AF65-F5344CB8AC3E}">
        <p14:creationId xmlns:p14="http://schemas.microsoft.com/office/powerpoint/2010/main" val="299899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are some invariant angle relationships when parallel lines are cut by a transversal?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32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the sum of the measures of the </a:t>
            </a:r>
            <a:r>
              <a:rPr lang="en-US" dirty="0" smtClean="0"/>
              <a:t>interior </a:t>
            </a:r>
            <a:r>
              <a:rPr lang="en-US" dirty="0" smtClean="0"/>
              <a:t>angles of any triangle?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0533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1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Use the figure below</a:t>
                </a:r>
                <a:r>
                  <a:rPr lang="en-US" dirty="0" smtClean="0"/>
                  <a:t>. Find </a:t>
                </a:r>
                <a:r>
                  <a:rPr lang="en-US" dirty="0" smtClean="0"/>
                  <a:t>the measure of each numbered angle.  Lines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𝑚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en-US" dirty="0" smtClean="0"/>
                  <a:t> are parallel.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645" t="-1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590800"/>
            <a:ext cx="4229100" cy="3893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288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Habits and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Develop and present a deductive proof.</a:t>
            </a:r>
          </a:p>
          <a:p>
            <a:r>
              <a:rPr lang="en-US" dirty="0" smtClean="0"/>
              <a:t>Search for invariants.</a:t>
            </a:r>
          </a:p>
          <a:p>
            <a:r>
              <a:rPr lang="en-US" dirty="0" smtClean="0"/>
              <a:t>Visualize key elements of a problem situation.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562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2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Two lines are intersected by a transversal.  The measures of the consecutive angles that are formed are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103</m:t>
                    </m:r>
                    <m:r>
                      <a:rPr lang="en-US" b="0" i="1" smtClean="0">
                        <a:latin typeface="Cambria Math"/>
                        <a:sym typeface="Symbol"/>
                      </a:rPr>
                      <m:t>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7</m:t>
                    </m:r>
                    <m:r>
                      <a:rPr lang="en-US" b="0" i="1" dirty="0" smtClean="0">
                        <a:latin typeface="Cambria Math"/>
                      </a:rPr>
                      <m:t>5</m:t>
                    </m:r>
                    <m:r>
                      <a:rPr lang="en-US" i="1" smtClean="0">
                        <a:latin typeface="Cambria Math"/>
                        <a:sym typeface="Symbol"/>
                      </a:rPr>
                      <m:t></m:t>
                    </m:r>
                  </m:oMath>
                </a14:m>
                <a:r>
                  <a:rPr lang="en-US" dirty="0" smtClean="0"/>
                  <a:t>.  Are the two lines parallel?  Explain.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645" t="-13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396157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3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Draw two segments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𝐴𝐵</m:t>
                        </m:r>
                      </m:e>
                    </m:acc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𝐶𝐷</m:t>
                        </m:r>
                      </m:e>
                    </m:acc>
                  </m:oMath>
                </a14:m>
                <a:r>
                  <a:rPr lang="en-US" dirty="0" smtClean="0"/>
                  <a:t> that intersect at point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𝑂</m:t>
                    </m:r>
                  </m:oMath>
                </a14:m>
                <a:r>
                  <a:rPr lang="en-US" dirty="0" smtClean="0"/>
                  <a:t> so that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</a:rPr>
                          <m:t>𝑂</m:t>
                        </m:r>
                      </m:e>
                    </m:acc>
                    <m:r>
                      <a:rPr lang="en-US" i="1" smtClean="0">
                        <a:latin typeface="Cambria Math"/>
                        <a:sym typeface="Symbol"/>
                      </a:rPr>
                      <m:t>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𝑂</m:t>
                        </m:r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  <m:r>
                          <a:rPr lang="en-US" i="1">
                            <a:latin typeface="Cambria Math"/>
                          </a:rPr>
                          <m:t>𝑂</m:t>
                        </m:r>
                      </m:e>
                    </m:acc>
                    <m:r>
                      <a:rPr lang="en-US" i="1">
                        <a:latin typeface="Cambria Math"/>
                        <a:sym typeface="Symbol"/>
                      </a:rPr>
                      <m:t>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𝑂</m:t>
                        </m:r>
                        <m:r>
                          <a:rPr lang="en-US" b="0" i="1" smtClean="0">
                            <a:latin typeface="Cambria Math"/>
                          </a:rPr>
                          <m:t>𝐷</m:t>
                        </m:r>
                      </m:e>
                    </m:acc>
                  </m:oMath>
                </a14:m>
                <a:r>
                  <a:rPr lang="en-US" dirty="0" smtClean="0"/>
                  <a:t>. Prove that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e>
                    </m:acc>
                    <m:r>
                      <a:rPr lang="en-US" i="1">
                        <a:latin typeface="Cambria Math"/>
                        <a:sym typeface="Symbol"/>
                      </a:rPr>
                      <m:t>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𝐵𝐷</m:t>
                        </m:r>
                      </m:e>
                    </m:acc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645" t="-1357" r="-1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16314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4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Use the figure below.  Explain how to construct a line through P that is parallel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𝑙</m:t>
                    </m:r>
                    <m:r>
                      <a:rPr lang="en-US" b="0" i="1" smtClean="0">
                        <a:latin typeface="Cambria Math"/>
                      </a:rPr>
                      <m:t>.</m:t>
                    </m:r>
                  </m:oMath>
                </a14:m>
                <a:endParaRPr lang="en-US" b="0" dirty="0" smtClean="0">
                  <a:sym typeface="Symbol"/>
                </a:endParaRPr>
              </a:p>
              <a:p>
                <a:pPr marL="0" indent="0">
                  <a:buNone/>
                </a:pPr>
                <a:endParaRPr lang="en-US" b="0" dirty="0" smtClean="0">
                  <a:sym typeface="Symbol"/>
                </a:endParaRPr>
              </a:p>
              <a:p>
                <a:pPr marL="0" indent="0">
                  <a:buNone/>
                </a:pPr>
                <a:endParaRPr lang="en-US" b="0" dirty="0" smtClean="0">
                  <a:sym typeface="Symbol"/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645" t="-1357" r="-24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895600"/>
            <a:ext cx="6372224" cy="318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44123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 you ready for 2C?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2C, you will learn how to</a:t>
            </a:r>
          </a:p>
          <a:p>
            <a:r>
              <a:rPr lang="en-US" dirty="0" smtClean="0"/>
              <a:t>Use a variety of ways to write and present proofs.</a:t>
            </a:r>
          </a:p>
          <a:p>
            <a:r>
              <a:rPr lang="en-US" dirty="0" smtClean="0"/>
              <a:t>Identify the hypothesis and conclusion of a given statement</a:t>
            </a:r>
          </a:p>
          <a:p>
            <a:r>
              <a:rPr lang="en-US" dirty="0" smtClean="0"/>
              <a:t>Write simple triangle congruence proofs.</a:t>
            </a:r>
          </a:p>
          <a:p>
            <a:r>
              <a:rPr lang="en-US" dirty="0" smtClean="0"/>
              <a:t>Use the Perpendicular Bisector Theorem and the Isosceles Triangle Theorem to prove that two parts of a figure are congruent.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445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DHoM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a deductive process.</a:t>
            </a:r>
          </a:p>
          <a:p>
            <a:r>
              <a:rPr lang="en-US" dirty="0" smtClean="0"/>
              <a:t>Reason logically.</a:t>
            </a:r>
          </a:p>
          <a:p>
            <a:r>
              <a:rPr lang="en-US" dirty="0" smtClean="0"/>
              <a:t>Generalize.</a:t>
            </a:r>
          </a:p>
          <a:p>
            <a:r>
              <a:rPr lang="en-US" dirty="0" smtClean="0"/>
              <a:t>Read to understand.</a:t>
            </a:r>
          </a:p>
          <a:p>
            <a:r>
              <a:rPr lang="en-US" dirty="0" smtClean="0"/>
              <a:t>Experiment.</a:t>
            </a:r>
          </a:p>
          <a:p>
            <a:r>
              <a:rPr lang="en-US" dirty="0" smtClean="0"/>
              <a:t>Use a different process to get the same result.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0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and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 numCol="2"/>
          <a:lstStyle/>
          <a:p>
            <a:r>
              <a:rPr lang="en-US" dirty="0" smtClean="0"/>
              <a:t>Alternate exterior angles</a:t>
            </a:r>
          </a:p>
          <a:p>
            <a:r>
              <a:rPr lang="en-US" dirty="0" smtClean="0"/>
              <a:t>Alternate </a:t>
            </a:r>
            <a:r>
              <a:rPr lang="en-US" dirty="0" smtClean="0"/>
              <a:t>interior </a:t>
            </a:r>
            <a:r>
              <a:rPr lang="en-US" dirty="0" smtClean="0"/>
              <a:t>angles</a:t>
            </a:r>
          </a:p>
          <a:p>
            <a:r>
              <a:rPr lang="en-US" dirty="0" smtClean="0"/>
              <a:t>Consecutive angles</a:t>
            </a:r>
          </a:p>
          <a:p>
            <a:r>
              <a:rPr lang="en-US" dirty="0" smtClean="0"/>
              <a:t>Converse</a:t>
            </a:r>
          </a:p>
          <a:p>
            <a:r>
              <a:rPr lang="en-US" dirty="0" smtClean="0"/>
              <a:t>Corollary</a:t>
            </a:r>
          </a:p>
          <a:p>
            <a:r>
              <a:rPr lang="en-US" dirty="0" smtClean="0"/>
              <a:t>Corresponding angles</a:t>
            </a:r>
          </a:p>
          <a:p>
            <a:r>
              <a:rPr lang="en-US" dirty="0" smtClean="0"/>
              <a:t>Exterior angles</a:t>
            </a:r>
          </a:p>
          <a:p>
            <a:r>
              <a:rPr lang="en-US" dirty="0" smtClean="0"/>
              <a:t>Parallel lines</a:t>
            </a:r>
          </a:p>
          <a:p>
            <a:r>
              <a:rPr lang="en-US" dirty="0" smtClean="0"/>
              <a:t>Supplementary </a:t>
            </a:r>
            <a:r>
              <a:rPr lang="en-US" dirty="0" smtClean="0"/>
              <a:t>angles</a:t>
            </a:r>
          </a:p>
          <a:p>
            <a:r>
              <a:rPr lang="en-US" dirty="0"/>
              <a:t>T</a:t>
            </a:r>
            <a:r>
              <a:rPr lang="en-US" dirty="0" smtClean="0"/>
              <a:t>ransversal</a:t>
            </a:r>
            <a:endParaRPr lang="en-US" dirty="0" smtClean="0"/>
          </a:p>
          <a:p>
            <a:r>
              <a:rPr lang="en-US" dirty="0" smtClean="0"/>
              <a:t>Vertical angles</a:t>
            </a:r>
          </a:p>
          <a:p>
            <a:r>
              <a:rPr lang="en-US" dirty="0" smtClean="0">
                <a:latin typeface="TI-Nspire"/>
                <a:ea typeface="TI-Nspire"/>
              </a:rPr>
              <a:t>≇ </a:t>
            </a:r>
            <a:r>
              <a:rPr lang="en-US" dirty="0" smtClean="0">
                <a:ea typeface="TI-Nspire"/>
              </a:rPr>
              <a:t>(is not congruent to)</a:t>
            </a:r>
          </a:p>
          <a:p>
            <a:r>
              <a:rPr lang="en-US" dirty="0" smtClean="0">
                <a:latin typeface="TI-Nspire"/>
                <a:ea typeface="TI-Nspire"/>
              </a:rPr>
              <a:t>∥ </a:t>
            </a:r>
            <a:r>
              <a:rPr lang="en-US" dirty="0" smtClean="0">
                <a:ea typeface="TI-Nspire"/>
              </a:rPr>
              <a:t>(is parallel to)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45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Exterior Angle Theorem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1681091"/>
            <a:ext cx="8153400" cy="4334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7938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Angles Theorem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pPr lvl="0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∠1=</m:t>
                    </m:r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∠3</m:t>
                    </m:r>
                  </m:oMath>
                </a14:m>
                <a:r>
                  <a:rPr lang="en-US" dirty="0"/>
                  <a:t> </a:t>
                </a:r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∠2=</m:t>
                    </m:r>
                    <m:r>
                      <a:rPr lang="en-US" i="1">
                        <a:latin typeface="Cambria Math"/>
                      </a:rPr>
                      <m:t>𝑚</m:t>
                    </m:r>
                    <m:r>
                      <a:rPr lang="en-US" i="1">
                        <a:latin typeface="Cambria Math"/>
                      </a:rPr>
                      <m:t>∠4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667000"/>
            <a:ext cx="4914900" cy="3382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164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Facts and Notation	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752600"/>
            <a:ext cx="6954838" cy="4607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431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AIP Theorem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75" y="1800233"/>
            <a:ext cx="8153400" cy="4095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0508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Parallel Postulate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793" y="1600200"/>
            <a:ext cx="6947364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63677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321</TotalTime>
  <Words>423</Words>
  <Application>Microsoft Office PowerPoint</Application>
  <PresentationFormat>On-screen Show (4:3)</PresentationFormat>
  <Paragraphs>66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Median</vt:lpstr>
      <vt:lpstr>What were we doing in 2B?</vt:lpstr>
      <vt:lpstr>Habits and Skills</vt:lpstr>
      <vt:lpstr>DHoM</vt:lpstr>
      <vt:lpstr>Vocabulary and Notation</vt:lpstr>
      <vt:lpstr>Exterior Angle Theorem</vt:lpstr>
      <vt:lpstr>Vertical Angles Theorem</vt:lpstr>
      <vt:lpstr>Facts and Notation </vt:lpstr>
      <vt:lpstr>The AIP Theorem</vt:lpstr>
      <vt:lpstr>The Parallel Postulate</vt:lpstr>
      <vt:lpstr>The PAI Theorem</vt:lpstr>
      <vt:lpstr>The Triangle Angle-Sum Theorem</vt:lpstr>
      <vt:lpstr>The Unique Perpendicular Theorem</vt:lpstr>
      <vt:lpstr>What we know about angles</vt:lpstr>
      <vt:lpstr>Historical Perspective</vt:lpstr>
      <vt:lpstr>Discussion Question</vt:lpstr>
      <vt:lpstr>Discussion Question</vt:lpstr>
      <vt:lpstr>Discussion Question</vt:lpstr>
      <vt:lpstr>Discussion Question</vt:lpstr>
      <vt:lpstr>Problem 1</vt:lpstr>
      <vt:lpstr>Problem 2</vt:lpstr>
      <vt:lpstr>Problem 3</vt:lpstr>
      <vt:lpstr>Problem 4</vt:lpstr>
      <vt:lpstr>Are you ready for 2C?</vt:lpstr>
    </vt:vector>
  </TitlesOfParts>
  <Company>Lawrence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were we doing in 2B?</dc:title>
  <dc:creator>Shigehito Tanaka</dc:creator>
  <cp:lastModifiedBy>Shigehito Tanaka</cp:lastModifiedBy>
  <cp:revision>11</cp:revision>
  <dcterms:created xsi:type="dcterms:W3CDTF">2014-09-23T19:50:30Z</dcterms:created>
  <dcterms:modified xsi:type="dcterms:W3CDTF">2014-09-25T17:04:17Z</dcterms:modified>
</cp:coreProperties>
</file>