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38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9263A6-A05B-4135-BCE7-B18B8277528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2CCFDB-0334-4A82-B2CB-F2F68AF8E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2A?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2A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Triangle Congruence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triangles are congruent if two triangles share the following triplets of congruent corresponding parts.</a:t>
            </a:r>
          </a:p>
          <a:p>
            <a:r>
              <a:rPr lang="en-US" dirty="0" smtClean="0"/>
              <a:t>Angle-Side-Angle (ASA)</a:t>
            </a:r>
          </a:p>
          <a:p>
            <a:r>
              <a:rPr lang="en-US" dirty="0" smtClean="0"/>
              <a:t>Side-Angle-Side (SAS)</a:t>
            </a:r>
          </a:p>
          <a:p>
            <a:r>
              <a:rPr lang="en-US" dirty="0" smtClean="0"/>
              <a:t>Side-Side-Side (SSS)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114800"/>
            <a:ext cx="4209260" cy="224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96" y="4648200"/>
            <a:ext cx="4223532" cy="142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data:image/jpeg;base64,/9j/4AAQSkZJRgABAQAAAQABAAD/2wCEAAkGBxETEhIUEhQVFRUVFRgbFBgXFRobHxgYGR0XFxgVHxobHCgjGBwxGxcYITEhJikrLi4yFx8zODMtNygtLiwBCgoKDg0OGxAQGiwkHiQsLC00LCwtLC4sMiwsLCwvLC8sLywsLCwsLiwtLyw0LCwsLiwsLCwsLCwsLCwsLCwsLP/AABEIAIkA+AMBEQACEQEDEQH/xAAbAAEAAwEBAQEAAAAAAAAAAAAABAUGAwECB//EAD8QAAIBAwIDBQUGBAQGAwAAAAECAwAEERIhBQYxEyJBUWEycXKBkRQjM1JioUJDscEkc4KiFVNjssLhg5Kj/8QAGgEBAQADAQEAAAAAAAAAAAAAAAECAwQFBv/EADIRAQABBAAEAgcIAwEAAAAAAAABAgMEEQUSITFBURMyYYGRoeEUIlJxscHR8AZi8UL/2gAMAwEAAhEDEQA/AP0mvUYFAoFAoFAoFAoFAoFAoFAoFAoFAoFAoFAoFAoFAoFAoFAoFAoFAoFAoFAoFAoFAoFAoMzwPh6XUZuLjMjSPJpBZgERXZFVQDgbLknrk1qpiKusqv7G1ESBAzMFzguxY4JJxk7nGcD0ArZEaR3qhQKBQKBQKBQCKDIcX4ShdbeCS47Zxlm+0zEQx+MhGvGT0UePuFaaqeuoVrIY9KquSdIAyTknAxknxPrW2I0j7qhQKBQKBQKBQKBQKBQKBQKBQKBQUUfCLiEuLaZFjdmbRJGW0MxJbSVYbEknB8Sa18sx2Va2MTpGBJJ2jDUWcqFzklug6AA4HoBWcdI6ozkHOivcrCIu40mkSa+vhnGn+9eZTxOKrsW4p6TOt7+j6a5/jddvEm/Vc+9FO5p18t7/AGauvUfMqfjvMEdthcGSVvZjXqfI+grkycuiz071T4Q9Xh3CbuZuvcU0R3qnsq243xLGoWQ0+WrLfTOf2rmnKy+/ounz/vuejHDOFb5Jyuv5dP0180/l3mA3LOjQtE8YGoHpvtjcAg+mK34uXN6ZpmmYmHFxThMYVNNym5FdNXbX9mF4TXa8aI30hlbTnNZLhYRF3GcqsmvqBnvY0/38a8ujiUV3YtxT0mdb39H01/8Axuq1iTfm596I3NOvlvf7NXXqPmXjZxt18M0GCsOIXMN61or2zyy6pJJWST2wAwiJDgZCEEKOgx51piKoVu4dWldeNWBq05xqxvjO+M+dboR90CgUCgUCgUCgUCgUCgUCgUCg53E6IrO7KiqMszEAADxJOwoM+eNT3PdsEATxuZVOj3xpsZT67L6npUEPk2zYXfEHaWSbS0cOuQ9Sqh3wAAFGpyMDy88mkCdzpxJo4hFH+LOdK46gHqf7fOuDiF6aKOSn1quj3uAYdN29N676lvrP5+H8qLmXhYtbezKjJik758ye8f3GPlXFl2Ix7VuY8JezwnOnPysiKu1dPSPZHSP1+LexvkA+YB+te5E7jb4mqnlqmnyYEX6QcVme5yAQQhIzjOnS3u0gjPrXh+lptZtVV33fLXyfb/Za8rgtu3i9+8x599x8erZ2nF7eTaOaNj5Bhn6da9ejItV+rVEvkr3D8qz1uW6ojz1Ovj2SwgyTgZIwT6DoP3rbqN7cvNOuXfRnudOIskawxbyznSMdQvif6D5muDiF6aaIt0etV0e9wDDpuXZyLvqW437/AA/n4KPmbhq2kNiy7mJ+8fNjhz9SDXFmWYx6LUx4T9XscIzKs+/k01f+46R5R2j9Yb5WyAfOvcidviZjU6V/HuKC2haTGptljTxeRtkQe8/tk+FVGY4xwo2tpBOx1TQXC3Fw4HtF8rOfhCucDyRaxnpA3ANZBQKBQKBQKBQKBQKBQKBQKBQUN5zGC5itENzMDhtJxHGf+pL0X4RlvSoPm35daRhJfSdu4OVjA0wxnwwm+s/qYn0xTQu7mZY0ZzgKiknyAUZ/tVFFyRHosUkk2MpeeTPh2rFxnPkhUfKsd6jcsqaZqqimmOss3FdXM9013FAZVUlYsnAXGwPXc4JPvNeDTcvXb836KOaI6Q+8rsYmLhRg3rvJVPWrzn6eH5Q78zXl9LbsstroQEMWBzjHz9azy7mTctTFdvUd9tPCcfh2PlRVZyOaqdxrXffuarli67S0gb9AB965Q/utenh189imfZ+nR8zxez6LOu0e3fx6/ulX/DYZhiVFfyyNx7j4Vtu2Ld2NVxtzY2bfxp3ZrmGY49yXbLFJJGWjKKTjVlTjffVv+9ebk8NsxRNVPTUe59Hw7/I8uq/RauxFUVTEdtT18tdPkn8lXrNZh5WyFLd5j/CPM1v4fdmcfmrntv4OLj+NRTn8lmOtUR0jzn+Wctrq6mumu44O1UZWLJwFA2B67nGfmTXn0XL1y9N+mjmjtD37tjDx8OMG7e5JnU1a7z9N/KHXmi7vZoCJrXQisG1A5xjI8/Imssy5kXLWq7eojrtq4Rj8Px8mKrN/mqmJjXnv3exr+XJ9drbt49moPvUaT+4r1sSvmsUz7HyvFbXos27R/tM/Hr+6ttP8XeNL1gtCyReTz9JJPUKMoPUt5b7+7gXfE7NZoZYm6SIynPqMVRWck3jSWUBf20Xs5Pji+7bPr3akC8qhQKBQKBQKBQKBQKBQKCr4tx6GAhCTJMw7kMY1SN66R0H6jgetSZFf/wANurre7fsYfC3hbvMPKWUbn4UwPDJ8QvbO0jiQRxIqIvRVGAPkKo70Gd58kP2Rol9q4eOBf/lYK/8As1VJEjmHh80luILfSAQFYk47g8BgeOK5cy3cuW+S349/yerwjIxsfI9Nf3PL2iI31+ifwqxWCJIl6KPqepP1zW6zai1RFEeDjzMqrKv1Xq+8z8vCPdD64jbdpFJH+dGX6jFW7Rz0TT5wxxb3ob9F38MxPwlR8J4HOllJbOyqzagrAkgBuvl6/WuKxi3KcabVU6nr83s5vE8e5xGjLoiZpjW4npO4+PsQoI+LwAKvZzqNhqOTjw3JU/vWmmM61Go1VH9/J2XK+B5U89XNbmfL/lUOsnDuI3Q03LJDEfaWPqfTqf61lNnKyI1dmKafKGujM4XgTz41M3K/Cau0fKP0TuOcHlNstta6UXYMWJHdHh03JPX/AN1uyceubMWrPSP2cfDuIWacyrLy9zV3jUeP0jt9Ftw2yWGJI16IoHvPifeTvXXZtRaoiiPB5eXk15N6q9X3mf8Ake55xS17WGWP86EfUVL1HpLdVPnC4d/0F+i7+GYlmFFxa2kdqCv2mZ2SHSSQqnd5TsNlXJ9+B41ow7Vdq1yV93ZxnLs5WVN61vUxHeNdYafhdgkEUcUfsxqAM9TjqxPiSdyfWux5SVQZrl77q8v7fwZluI/dLkSf/opP+upHcaWqFAoFAoFAoFAoFAoIvEuJQwJrmdUX1O5PgoHVj6DegpftF5d/hBrSA/zHX75x+hDtEPVgT6DxgtOE8GgtwREvebd3Y6nc+bOdzVFhQKBQZri57XiNlD4QrJcP78dlH+7MR8FSe40tUKBQKBQKBQKDx2ABJOABkk+AHU0Ge5cU3Esl842cFLUHwgBz2nvcgN7gvzkeY0VUKDNce+6vrGfwftLeT/WO0jz/AKoz9RUkaWqFAoFAoFAoFAoPmWRVBZiFUDJJOAAOpJPSgzz8eluCVsEDr0NzICIl+AbGY+7b185sSuG8vRo/ays1xP8A82THd9EUd2Me4Z8yaaFzVCgUCgUGb5d+9vOIT+AdII/hiUFv97tUgaSqFAoFAoFAoFBneZXM7x2MZ/EGu5I/gtxsRkdGdsKPTV5ZEkaCNAoCqMAAAAeAGwFUfVAoKLna0aSzm0fiR4lj+OIiRf8AtqT2Frw+7WaKOVPZkRXX3MAR/WqJFAoFAoFAoFBQcW5ojjYxQqbicdUQ7J8b+ynu6+lWmmauwoOG67m8aLiR1HSJLaJCRCQvtAjrI6nHtHHQ4FWuiaZ6o3qqAAAMAdAKxV7QKBQKBQR+IXSxRSSMcLGjMT5BQSf6UFVyRamOyh1DDyBpZPjlYyEfLVj5VI7C9qhQKBQKBQKCNxK+SCKSWQ4RFLN8vAeZ8KCt5XsXVHnmGJ7g65B+Rf5cPuVdvfk+NSBd1QoFB4yggg7g7EelBnORCUgktz1tZpIt/wAgOqM/NGU/OpA0lUKBQcru4WNHkc4VFLMfQDJqTOo2Kvlri0k6uJkEcqFdSg57rqGRt/TI96msaKpnuO/GeO29sB2rd5vYjUFnc+SoNz1G/QVn3Gburi7uvxCbWE/y0Ydo4/XIPYHou/r5dFGPM+sx2hPxO0tD2IR0xvhIZGG++dSqcn1zXRzU0dEVnG+Zbb/Dyoz64Z43GYZR3SdMi5KY3QsK0366aqVh+icJ47b3JYQszFcE6opE2P8AmIuflXJE7ZLKqFAoFAoM5z4xa2WBfauZooQP0swL/wCwN9akjQogAAHQDA9wqj6oFAoFAoFAoM3ff4u7WDrBalZJ/J5usUXqADrProqDSVQoFAoFBmrf7niki9Fu7dXH+ZAdLfMo4/8AqKniNLVCgUFLzPA8qxwJkCV/vG05Cxr3mz4bnSuPHJ8qwriZ6QQjC0nhvIpWcyrMhilIjC6dPfjYhfD2hn1A8ax5ZiravrjnKMFxL26tJDcacCWNvAdAVOVI+QrbG4ncIpJ4eI234sQu4x/MgwrgbbtEevj7P0FdFORMesx06cN43BPkRv3h7SMCrr70bBrppu01dk04czKXSKIe1NcQoB6awWPyUE/KsMidULD9AJrhZPKBQVvMl+8FtNNGoZol1EH8qkF+njo1H5VJESbiri8tVBzBcwvo2G0q4kHe67x6tuncpvqL2qM3xD73idrH/DbxPM3xSZhj/btD8hU8RpKoUCgUCgUCgrOYeKfZ4SyjVIxCQp+eVtlX3eJPgATQe8v8L+zwqhOpyS8z/nlc6nb6nYeQFBZUCgUEa9v4oQhldUDuEUscAu2cLnz2NBJoMlzpfwxtZz9ogeG4XUNYyY5fu5Ns5wCVY/BUka2qFAoFAoFAoKrjPLtrdY7aIFh7LjKuvqHXBFBmpeVry3mjngl+1rCG0Q3DBWGoYJWQDBbGw1eZ3Gas1VT3kW9pzjBqEdyr2kpOAswwrH9MgyjfWsdjr/xh5L4QQ6TFFHruXxnvP+FGpz12LHrtimxfVRkeOcymRpLazjWVhlZpH/CjyN1PjI2D7K+e5rKm3VV2TbAGwmNoXkuJ2exl06A2kIsZAJXTvkxNnOc9a2RZiKZmfA210HCMANDc3SEgFT2xYb7jKvkH3Vu+z0TG4TafyAskjXlxM4kdpREr6QupIVC5wNh3ic48c9K5Ko1MwybCoFAoFAoFAoMhwzicF5xBz2iEWupII87tIe7LPjO4G6A/EfEVBr6oUCgUGO49cmAypxACawnJxJo3gJO0bhBkr+VxuMb1Bk/t07dlHcSzpYMT9nfOl3BP3azOO8Bj2emcjO/TbRb/AB9k2ubnla0MMkccMYLIwDYy2SNjrOSd/HNdc2aOWdQx21vKfETcWdvKfaaNQ/xr3W/cGuBmt6BQKBQKBQKBQVfM00SWszyxCZVQnsyurWeirjB6nAqSMxy/yXcW0KPb3LQTuNUyaQ8TMdwmg7gAHTkEHapoc+ZuP8Sit2jmtzGzkK1zATIiocB3Cga1bGcZFWO/Ud+BG27FVtmVo1GxU538SfHOeua9K3y6+6wl0ThkYac4z2+O0U9DhdPT1HWryRseXUiW9u7AYSKMkDPQKNhv16UqmKaRd8m2JhsrdG9rRrf45CZH/wBzGvNZrqgUCgUCgUGf5w4k6RrBCcT3BKofyIN5JT7l6epFZU0zVOkUNzwG2MSIV0iJe44Ol0x/EHG+fE77+Nd02qeXUsduPBeb7uQ/ZIVSeYatFy50xtGuBrIGDIwLAEJ16+eOCqmaWb9CjzgZxnAzjpnxqD6oFBjOb5PtFzDaHeJEM1wv5t9MSHzGctj9PpWy1RzVJKttODvGzQ92WzcHCOcmI/kGfaTy8RXXFExOvBiuLS3WNFRM6VGFySTgep3NbYjUaDkaTRJe2x/glEqD9E2W2/1h/qK865Ty1zDKGtrBSgUCgUCgUCgUCgGgz3FeTbWZjIgaCb/mwtoOfMgd1/mKRMx1gU09jxK26qt7GP4kwkoHqh7r/I/Kt9ORVHdNKniXForoRWsZZZJp4keN1Kuqag7kqfDSp3GRWd29TVRqEiH6eABsOg6VysntAoFAoFB8TSqiszEBVBLE+AG5NBh+GO08kl5ICO12gU/wQD2fcWPfPvA8K7bFGo2xlyk4O0zE3L60B7kSgqmPAtvmQ+/b0rZyTM/eQ4+exSKdMKbaRGGNvuydEi+7Qx+grXfojk6LDfg5riZKLnO6eKBGRyh+0W4YhsEo0qKw92Dv6ZqTOhLvOYrOL8S5hT3yKP70mYjrIwy8wwNeXkoMkit2SxGOGRwyIudiq49t2rfZuUUd/FJhYDikzfhWV2/qY1QfVmFbpyaU06qvEm9myVP824T/AMNRrGcn2GkvgPBLxLs3E5gUGExlIi7au8GUksq9N/DxrnrrmudyqbPxs28syXJ7pUyW5A3dRs0OB1cEjHmG9K0zXyzqVWfCu27JTPjtG3KjomdwnrgbZrKneuomVkFAoFAoFAoFAoFAoOMlpGXV2RS650sVGpcjBweo22oO1AoFAoFAoMpz79pdIoIYJJY5GzPoKjuLuI8kjGpsZ9AR41YmN9RDSLiTY0WccY/6twu3yjDV0fafKGOnZOC8Tb2pbSL4Ukl/clP6VjORWunlxyXNMjJPeyFWGGWOKNQR5ZILD61rqu11eJpOPJ6MAJbm9k99y6j6LgVr0qm5v5Ss4rRnSIllkhJLySSd3tU17OxHs5HTxpoa2z4JaRbxW8MfwRIv9BTUR0E9VA6AD3VR7QKBQVHH7FpWtCqhuzuFdundUK4J39SKwrp3oW9ZhQKBQKBQKBQKBQKDP84thLcd8hrmMMqEhmU5yo0kH9613PBYROBzKt40aGeOMxZEU+s6nB3ZNROAB13zv02rGmfvDV1uQoFAoFBnOY7o2bi7GWRsJNHn2j/LdQdtQOx8x7q1VzyztYWPAbZlj7SRtUk3fcg5UZHdRf0hcD16+NZUdtosqzCgUCg8IoPaBQKBQKBQKBQKBQKBQKBQKBQKCs47w6SYRdmyq0cqyAsCQdOdsAisK6ZnsOEPCpnmimuJEYw6uzWNCo1MCpYkk57pIx61Ipne5F1WwKBQKBQV03DNc4lkIZUUiJMbKzbO537xI2G2wz51jNO53I94Nw4wK0YfVGGJiGN0Q79nnPeAOcdMDA8KU06FhWQUCgUCgUCgUCgUCgUCgUCgUCgUCgUCgUCgUCgUCgUCgUCgUCgUCgUCgUCgUCgUC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5" name="Picture 9" descr="https://dr282zn36sxxg.cloudfront.net/datastreams/f-d%3Ad801e9927fa20be1574de67d523bac6f4d44473c9c68f3d640a43998%2BIMAGE_THUMB_POSTCARD%2BIMAGE_THUMB_POSTCARD.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762" y="1712259"/>
            <a:ext cx="47625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8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</a:t>
            </a:r>
            <a:endParaRPr lang="en-US" dirty="0"/>
          </a:p>
        </p:txBody>
      </p:sp>
      <p:pic>
        <p:nvPicPr>
          <p:cNvPr id="5124" name="Picture 4" descr="https://encrypted-tbn0.gstatic.com/images?q=tbn:ANd9GcSmEQls0xvc7UK3xFPHQBoJjdCKYXeaFeRaG6bBp0CObTltEW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04" y="4776862"/>
            <a:ext cx="4017021" cy="139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17" y="1676400"/>
            <a:ext cx="4046383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" y="2362200"/>
            <a:ext cx="4476111" cy="290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5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279282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https://encrypted-tbn0.gstatic.com/images?q=tbn:ANd9GcQFv3-JBIOi84_ltie8HE1eHgSiR_QGlbP4C6HKwZySVJpFj2f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62400"/>
            <a:ext cx="53259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1.gstatic.com/images?q=tbn:ANd9GcRm8QyZ-DYVrkqUe08L_CL3jneZa8DVDdWlc2hgJndJCBKsn6C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it mean to say that two figures are congruent?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to keep track of corresponding parts in congruent figures.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ways to prove that two triangles are congruent?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Name the triangle congruence postulates.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Explain what each one means.</a:t>
            </a:r>
          </a:p>
          <a:p>
            <a:pPr marL="514350" indent="-514350">
              <a:buAutoNum type="alphaLcPeriod"/>
            </a:pPr>
            <a:r>
              <a:rPr lang="en-US" dirty="0" smtClean="0"/>
              <a:t>Draw a picture to illustrate each postulate.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37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Tell whether each statement below makes sense. If a statement does not make sense, explain why.  Then rewrite the statement so that it does make sense.</a:t>
                </a: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𝑀𝐴</m:t>
                    </m:r>
                    <m:r>
                      <a:rPr lang="en-US" b="0" i="1" smtClean="0">
                        <a:latin typeface="Cambria Math"/>
                      </a:rPr>
                      <m:t> 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𝐹𝐿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𝐹𝑂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𝐿𝑂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𝐴𝑀𝑇</m:t>
                    </m:r>
                    <m:r>
                      <a:rPr lang="en-US" b="0" i="1" smtClean="0">
                        <a:latin typeface="Cambria Math"/>
                      </a:rPr>
                      <m:t>=∠</m:t>
                    </m:r>
                    <m:r>
                      <a:rPr lang="en-US" b="0" i="1" smtClean="0">
                        <a:latin typeface="Cambria Math"/>
                      </a:rPr>
                      <m:t>𝐿𝐹𝑂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2307" r="-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72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Triangle ABC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𝐷𝐸𝐹</m:t>
                    </m:r>
                  </m:oMath>
                </a14:m>
                <a:r>
                  <a:rPr lang="en-US" dirty="0" smtClean="0"/>
                  <a:t> are isosceles.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𝐷𝐹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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 smtClean="0"/>
                  <a:t>. 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𝐷𝐹𝐸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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𝐹𝐷</m:t>
                        </m:r>
                      </m:e>
                    </m:acc>
                  </m:oMath>
                </a14:m>
                <a:r>
                  <a:rPr lang="en-US" dirty="0" smtClean="0"/>
                  <a:t>, can you determine whether the two triangles are congruent?  Explain.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06" y="3124200"/>
            <a:ext cx="4378401" cy="27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9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corresponding parts of congruent figures.</a:t>
            </a:r>
          </a:p>
          <a:p>
            <a:r>
              <a:rPr lang="en-US" dirty="0" smtClean="0"/>
              <a:t>Use triangle congruence postulates to show that two triangles are congruent.</a:t>
            </a:r>
          </a:p>
          <a:p>
            <a:r>
              <a:rPr lang="en-US" dirty="0" smtClean="0"/>
              <a:t>Make logical inferences to draw conclusions about congruence.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Draw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Find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 smtClean="0"/>
                  <a:t> Call it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. Draw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en-US" dirty="0" smtClean="0"/>
                  <a:t>. Mark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en-US" dirty="0" smtClean="0"/>
                  <a:t> so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𝑂𝐴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Draw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. Look for congruent triangles in your figure.  (Hint: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𝐷𝑂𝐵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𝐴𝑂𝐶</m:t>
                    </m:r>
                  </m:oMath>
                </a14:m>
                <a:r>
                  <a:rPr lang="en-US" b="0" dirty="0" smtClean="0">
                    <a:sym typeface="Symbol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𝑂𝐵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i="1">
                        <a:latin typeface="Cambria Math"/>
                        <a:sym typeface="Symbol"/>
                      </a:rPr>
                      <m:t>𝑂𝐶</m:t>
                    </m:r>
                  </m:oMath>
                </a14:m>
                <a:r>
                  <a:rPr lang="en-US" b="0" dirty="0" smtClean="0">
                    <a:sym typeface="Symbol"/>
                  </a:rPr>
                  <a:t>). Explain why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 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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.</m:t>
                    </m:r>
                  </m:oMath>
                </a14:m>
                <a:r>
                  <a:rPr lang="en-US" b="0" dirty="0" smtClean="0">
                    <a:sym typeface="Symbol"/>
                  </a:rPr>
                  <a:t>  Explain why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𝐶𝐷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ym typeface="Symbol"/>
                      </a:rPr>
                      <m:t></m:t>
                    </m:r>
                    <m:r>
                      <m:rPr>
                        <m:nor/>
                      </m:rPr>
                      <a:rPr lang="en-US" b="0" i="0" dirty="0" smtClean="0"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.</m:t>
                    </m:r>
                  </m:oMath>
                </a14:m>
                <a:endParaRPr lang="en-US" b="0" dirty="0" smtClean="0">
                  <a:sym typeface="Symbol"/>
                </a:endParaRPr>
              </a:p>
              <a:p>
                <a:pPr marL="0" indent="0">
                  <a:buNone/>
                </a:pPr>
                <a:endParaRPr lang="en-US" b="0" dirty="0" smtClean="0">
                  <a:sym typeface="Symbol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2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244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 the figure at the right,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𝑂𝐷</m:t>
                        </m:r>
                      </m:e>
                    </m:acc>
                  </m:oMath>
                </a14:m>
                <a:r>
                  <a:rPr lang="en-US" dirty="0" smtClean="0"/>
                  <a:t> is the angle bisector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𝐴𝑂𝐵</m:t>
                    </m:r>
                  </m:oMath>
                </a14:m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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Explain why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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6" r="-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799"/>
            <a:ext cx="6629400" cy="320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145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ready for 2B?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In 2B, y</a:t>
                </a:r>
                <a:r>
                  <a:rPr lang="en-US" smtClean="0"/>
                  <a:t>ou </a:t>
                </a:r>
                <a:r>
                  <a:rPr lang="en-US" dirty="0" smtClean="0"/>
                  <a:t>will learn how to</a:t>
                </a:r>
              </a:p>
              <a:p>
                <a:r>
                  <a:rPr lang="en-US" dirty="0" smtClean="0"/>
                  <a:t>Identify pairs of congruent triangles when parallel lines are cut by a transversal.</a:t>
                </a:r>
              </a:p>
              <a:p>
                <a:r>
                  <a:rPr lang="en-US" dirty="0" smtClean="0"/>
                  <a:t>Make assumptions and write proofs in order to understand the need for proof in mathematics.</a:t>
                </a:r>
              </a:p>
              <a:p>
                <a:r>
                  <a:rPr lang="en-US" dirty="0" smtClean="0"/>
                  <a:t>Prove that the sum of the angle measures in any triangle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1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92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4056062" cy="315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3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Postulate</a:t>
                </a:r>
              </a:p>
              <a:p>
                <a:r>
                  <a:rPr lang="en-US" dirty="0" smtClean="0">
                    <a:sym typeface="Symbol"/>
                  </a:rPr>
                  <a:t> (is congruent to)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𝐽𝐾</m:t>
                    </m:r>
                  </m:oMath>
                </a14:m>
                <a:r>
                  <a:rPr lang="en-US" i="1" dirty="0" smtClean="0"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(length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i="1" dirty="0" smtClean="0"/>
                  <a:t>)</a:t>
                </a:r>
              </a:p>
              <a:p>
                <a:r>
                  <a:rPr lang="en-US" dirty="0" smtClean="0">
                    <a:sym typeface="Symbol"/>
                  </a:rPr>
                  <a:t> (Is perpendicular to)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2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figures v.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632457930"/>
                  </p:ext>
                </p:extLst>
              </p:nvPr>
            </p:nvGraphicFramePr>
            <p:xfrm>
              <a:off x="612775" y="1600200"/>
              <a:ext cx="8153400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76700"/>
                    <a:gridCol w="40767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 Figures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Numbers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54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5400" b="0" i="1" smtClean="0">
                                        <a:latin typeface="Cambria Math"/>
                                      </a:rPr>
                                      <m:t>𝐽𝐾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𝐽𝐾</m:t>
                                </m:r>
                              </m:oMath>
                            </m:oMathPara>
                          </a14:m>
                          <a:endParaRPr lang="en-US" sz="5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∠</m:t>
                                </m:r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𝑁𝑄𝑃</m:t>
                                </m:r>
                              </m:oMath>
                            </m:oMathPara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∠</m:t>
                                </m:r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𝑁𝑄𝑃</m:t>
                                </m:r>
                              </m:oMath>
                            </m:oMathPara>
                          </a14:m>
                          <a:endParaRPr lang="en-US" sz="5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5400" dirty="0" smtClean="0"/>
                                  <m:t>∆</m:t>
                                </m:r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𝐴𝐵𝐶</m:t>
                                </m:r>
                              </m:oMath>
                            </m:oMathPara>
                          </a14:m>
                          <a:endParaRPr lang="en-US" sz="54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5400" dirty="0" smtClean="0"/>
                            <a:t>1 inch</a:t>
                          </a:r>
                          <a:endParaRPr lang="en-US" sz="5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632457930"/>
                  </p:ext>
                </p:extLst>
              </p:nvPr>
            </p:nvGraphicFramePr>
            <p:xfrm>
              <a:off x="612775" y="1600200"/>
              <a:ext cx="8153400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76700"/>
                    <a:gridCol w="4076700"/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 Figures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Numbers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49" t="-140000" r="-100000" b="-2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99" t="-140000" r="-150" b="-24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49" t="-240000" r="-1000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99" t="-240000" r="-150" b="-14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49" t="-340000" r="-100000" b="-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5400" dirty="0" smtClean="0"/>
                            <a:t>1 inch</a:t>
                          </a:r>
                          <a:endParaRPr lang="en-US" sz="5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76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are </a:t>
            </a:r>
            <a:r>
              <a:rPr lang="en-US" b="1" dirty="0" smtClean="0"/>
              <a:t>EQUAL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Numbers are lengths (inches, cm, etc.), angle measures (degrees</a:t>
                </a:r>
                <a:r>
                  <a:rPr lang="en-US" dirty="0">
                    <a:sym typeface="Symbol"/>
                  </a:rPr>
                  <a:t>)</a:t>
                </a:r>
                <a:r>
                  <a:rPr lang="en-US" dirty="0" smtClean="0">
                    <a:sym typeface="Symbol"/>
                  </a:rPr>
                  <a:t>, areas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𝑓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ym typeface="Symbol"/>
                  </a:rPr>
                  <a:t>, etc.),  volumes (cubic meters, etc.), perimeters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𝑖𝑛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.</m:t>
                    </m:r>
                  </m:oMath>
                </a14:m>
                <a:r>
                  <a:rPr lang="en-US" dirty="0" smtClean="0"/>
                  <a:t>, etc.)…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𝐿𝑀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𝑁𝑃𝑄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 ∠</m:t>
                    </m:r>
                    <m:r>
                      <a:rPr lang="en-US" i="1">
                        <a:latin typeface="Cambria Math"/>
                      </a:rPr>
                      <m:t>𝑅𝑆𝑇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𝐴𝑟𝑒𝑎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𝐴𝑟𝑒𝑎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∆</m:t>
                    </m:r>
                    <m:r>
                      <a:rPr lang="en-US" i="1">
                        <a:latin typeface="Cambria Math"/>
                        <a:sym typeface="Symbol"/>
                      </a:rPr>
                      <m:t>𝐷𝐸𝐹</m:t>
                    </m:r>
                  </m:oMath>
                </a14:m>
                <a:endParaRPr lang="en-US" dirty="0"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𝑃𝑒𝑟𝑖𝑚𝑒𝑡𝑒𝑟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box>
                      <m:box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□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𝐴𝐵𝐶𝐷</m:t>
                        </m:r>
                      </m:e>
                    </m:box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𝑝𝑒𝑟𝑖𝑚𝑒𝑡𝑒𝑟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𝐸𝐹𝐺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6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figures are </a:t>
            </a:r>
            <a:r>
              <a:rPr lang="en-US" b="1" dirty="0" smtClean="0"/>
              <a:t>CONGRUENT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A geometric figure means points, segments, angles, triangles, quadrilaterals, pentagons, etc.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𝐽𝐾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𝐿𝑀</m:t>
                        </m:r>
                      </m:e>
                    </m:acc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𝑁𝑃𝑄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𝑅𝑆𝑇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  ∆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𝐷𝐸𝐹</m:t>
                    </m:r>
                  </m:oMath>
                </a14:m>
                <a:endParaRPr lang="en-US" b="0" dirty="0" smtClean="0">
                  <a:sym typeface="Symbol"/>
                </a:endParaRPr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𝐴𝐵𝐶𝐷</m:t>
                        </m:r>
                      </m:e>
                    </m:box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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𝐸𝐹𝐺𝐻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7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sym typeface="Symbol"/>
                      </a:rPr>
                      <m:t>𝐷𝐸𝐹</m:t>
                    </m:r>
                  </m:oMath>
                </a14:m>
                <a:r>
                  <a:rPr lang="en-US" dirty="0" smtClean="0"/>
                  <a:t> means…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52" b="-17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𝐷𝐸𝐹</m:t>
                    </m:r>
                    <m:r>
                      <a:rPr lang="en-US" sz="2400" b="0" i="1" smtClean="0">
                        <a:latin typeface="Cambria Math"/>
                      </a:rPr>
                      <m:t>,∠</m:t>
                    </m:r>
                    <m:r>
                      <a:rPr lang="en-US" sz="2400" i="1">
                        <a:latin typeface="Cambria Math"/>
                      </a:rPr>
                      <m:t>𝐵𝐶𝐴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3200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sz="3200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∠</m:t>
                    </m:r>
                    <m:r>
                      <a:rPr lang="en-US" sz="2400" i="1">
                        <a:latin typeface="Cambria Math"/>
                      </a:rPr>
                      <m:t>𝐸𝐹𝐷</m:t>
                    </m:r>
                    <m:r>
                      <a:rPr lang="en-US" sz="2400" i="1"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 smtClean="0">
                    <a:sym typeface="Symbol"/>
                  </a:rPr>
                  <a:t>&amp;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𝐴𝐵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𝐹</m:t>
                    </m:r>
                    <m:r>
                      <a:rPr lang="en-US" sz="2400" i="1">
                        <a:latin typeface="Cambria Math"/>
                      </a:rPr>
                      <m:t>𝐷𝐸</m:t>
                    </m: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𝐷𝐸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,</m:t>
                    </m:r>
                    <m:r>
                      <m:rPr>
                        <m:nor/>
                      </m:rPr>
                      <a:rPr lang="en-US" dirty="0">
                        <a:sym typeface="Symbol"/>
                      </a:rPr>
                      <m:t>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sym typeface="Symbol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𝐶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 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, </m:t>
                    </m:r>
                  </m:oMath>
                </a14:m>
                <a:r>
                  <a:rPr lang="en-US" dirty="0" smtClean="0">
                    <a:sym typeface="Symbol"/>
                  </a:rPr>
                  <a:t>&amp;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𝐶</m:t>
                        </m:r>
                        <m:r>
                          <a:rPr lang="en-US" i="1">
                            <a:latin typeface="Cambria Math"/>
                            <a:sym typeface="Symbol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 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  <a:sym typeface="Symbol"/>
                          </a:rPr>
                          <m:t>𝐷</m:t>
                        </m:r>
                      </m:e>
                    </m:acc>
                  </m:oMath>
                </a14:m>
                <a:endParaRPr lang="en-US" dirty="0"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𝐴𝐵𝐶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𝐷𝐸𝐹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𝐵𝐶𝐴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𝐸𝐹𝐷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>
                    <a:sym typeface="Symbol"/>
                  </a:rPr>
                  <a:t>&amp;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m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𝐶𝐴𝐵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∠</m:t>
                    </m:r>
                    <m:r>
                      <a:rPr lang="en-US" sz="2800" i="1">
                        <a:latin typeface="Cambria Math"/>
                      </a:rPr>
                      <m:t>𝐹𝐷𝐸</m:t>
                    </m: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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sym typeface="Symbol"/>
                      </a:rPr>
                      <m:t>𝐴𝐵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𝐷𝐸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,</m:t>
                    </m:r>
                    <m:r>
                      <m:rPr>
                        <m:nor/>
                      </m:rPr>
                      <a:rPr lang="en-US" sz="2800" dirty="0">
                        <a:sym typeface="Symbol"/>
                      </a:rPr>
                      <m:t>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𝐵𝐶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𝐸𝐹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, </m:t>
                    </m:r>
                  </m:oMath>
                </a14:m>
                <a:r>
                  <a:rPr lang="en-US" sz="2800" dirty="0">
                    <a:sym typeface="Symbol"/>
                  </a:rPr>
                  <a:t>&amp;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sym typeface="Symbol"/>
                      </a:rPr>
                      <m:t>𝐶𝐴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𝐹𝐷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But we won’t write everything down</a:t>
                </a:r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50836"/>
            <a:ext cx="3771900" cy="186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Tick marks are very useful because you can say, “These two segments are congruent,” without actually measuring the lengths.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567819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5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267</TotalTime>
  <Words>721</Words>
  <Application>Microsoft Office PowerPoint</Application>
  <PresentationFormat>On-screen Show (4:3)</PresentationFormat>
  <Paragraphs>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What were we doing in 2A?</vt:lpstr>
      <vt:lpstr>Habits and Skills</vt:lpstr>
      <vt:lpstr>DHoM</vt:lpstr>
      <vt:lpstr>Vocabulary and Notation</vt:lpstr>
      <vt:lpstr>Geometric figures v. numbers</vt:lpstr>
      <vt:lpstr>Numbers are EQUAL</vt:lpstr>
      <vt:lpstr>Geometric figures are CONGRUENT</vt:lpstr>
      <vt:lpstr>∆ABC∆DEF means…</vt:lpstr>
      <vt:lpstr>Tick marks</vt:lpstr>
      <vt:lpstr>The Triangle Congruence Postulates</vt:lpstr>
      <vt:lpstr>ASA</vt:lpstr>
      <vt:lpstr>SAS</vt:lpstr>
      <vt:lpstr>SSS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  <vt:lpstr>Are you ready for 2B?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2A?</dc:title>
  <dc:creator>Shigehito Tanaka</dc:creator>
  <cp:lastModifiedBy>Shigehito Tanaka</cp:lastModifiedBy>
  <cp:revision>17</cp:revision>
  <dcterms:created xsi:type="dcterms:W3CDTF">2014-09-15T18:12:32Z</dcterms:created>
  <dcterms:modified xsi:type="dcterms:W3CDTF">2014-09-23T20:32:25Z</dcterms:modified>
</cp:coreProperties>
</file>