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9A016BF-0480-4090-8E63-0BCFA7660D68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7B5A97-24F5-4888-BEC7-7A8AF0515C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16BF-0480-4090-8E63-0BCFA7660D68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B5A97-24F5-4888-BEC7-7A8AF0515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9A016BF-0480-4090-8E63-0BCFA7660D68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97B5A97-24F5-4888-BEC7-7A8AF0515C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16BF-0480-4090-8E63-0BCFA7660D68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7B5A97-24F5-4888-BEC7-7A8AF0515C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16BF-0480-4090-8E63-0BCFA7660D68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97B5A97-24F5-4888-BEC7-7A8AF0515C0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9A016BF-0480-4090-8E63-0BCFA7660D68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97B5A97-24F5-4888-BEC7-7A8AF0515C0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9A016BF-0480-4090-8E63-0BCFA7660D68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97B5A97-24F5-4888-BEC7-7A8AF0515C0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16BF-0480-4090-8E63-0BCFA7660D68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7B5A97-24F5-4888-BEC7-7A8AF0515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16BF-0480-4090-8E63-0BCFA7660D68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7B5A97-24F5-4888-BEC7-7A8AF0515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16BF-0480-4090-8E63-0BCFA7660D68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7B5A97-24F5-4888-BEC7-7A8AF0515C0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9A016BF-0480-4090-8E63-0BCFA7660D68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97B5A97-24F5-4888-BEC7-7A8AF0515C0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9A016BF-0480-4090-8E63-0BCFA7660D68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7B5A97-24F5-4888-BEC7-7A8AF0515C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were we doing in 1D?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Geometry Mathematical </a:t>
            </a:r>
            <a:r>
              <a:rPr lang="en-US"/>
              <a:t>Reflection </a:t>
            </a:r>
            <a:r>
              <a:rPr lang="en-US" smtClean="0"/>
              <a:t>1D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990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Concurrence of </a:t>
            </a:r>
            <a:br>
              <a:rPr lang="en-US" dirty="0" smtClean="0"/>
            </a:br>
            <a:r>
              <a:rPr lang="en-US" dirty="0" smtClean="0"/>
              <a:t>Angle Bisectors</a:t>
            </a:r>
            <a:endParaRPr lang="en-US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57400"/>
            <a:ext cx="7351087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3691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Collinear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These points are not collinear.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1524000"/>
            <a:ext cx="79468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6489" y="3429000"/>
            <a:ext cx="49530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1337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  <a:r>
              <a:rPr lang="en-US" dirty="0" smtClean="0"/>
              <a:t>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an invariant?  </a:t>
            </a:r>
          </a:p>
          <a:p>
            <a:r>
              <a:rPr lang="en-US" dirty="0" smtClean="0"/>
              <a:t>What kinds of invariants should you look for in geometry?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971800"/>
            <a:ext cx="2688296" cy="3357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2094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  <a:r>
              <a:rPr lang="en-US" dirty="0" smtClean="0"/>
              <a:t>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invariant relationship exists when a line parallel to the base of a triangle intersects thee other sides of that triangle?</a:t>
            </a:r>
          </a:p>
        </p:txBody>
      </p:sp>
      <p:sp>
        <p:nvSpPr>
          <p:cNvPr id="4" name="AutoShape 2" descr="data:image/jpeg;base64,/9j/4AAQSkZJRgABAQAAAQABAAD/2wCEAAkGBhIPEA8QEBAPEBAQEA8QEBAPEA8PEA8QFBAVFBQQFBUXHCYeFxkjGRQUHy8gIycqLCwsFR4xNTAqNSYrLCkBCQoKDgwOGg8PGS0iHBwpLDQpLCwuKSkpLiwpKSwpKTEpLCkpLCkpKSksKSwsLCksLDUpLCwpKSkpLCwpKSwsKf/AABEIALUBFgMBIgACEQEDEQH/xAAcAAEAAQUBAQAAAAAAAAAAAAAAAQIDBAUGBwj/xABFEAABAwICBwUFBQQIBwEAAAABAAIDBBEFIQYSEzFBUWEHcYGRoRQiMrHBQlJygtEjQ2LwFSQzc5KisuE0Y4OTwtLxFv/EABoBAQACAwEAAAAAAAAAAAAAAAABAwIEBQb/xAAlEQEAAgIBBAMAAgMAAAAAAAAAAQIDEQQSITFBEzJRM1IFFCL/2gAMAwEAAhEDEQA/APb1KXS6CFJS6EoChTdLoBQISgKCFKi6klAChSCl0BQpul0AoEJQFBCkqLqSUAKFIKXQFCm6XQCiEpdBCkqLqSUAKFIKXQCgQlAUEKUul0EKSl0JQAiAogWSyhSgWQhQqJ5msBc4hoG8lBcsrFTWMiF3uDehOZ7gtU7E5agltO3VaDYyO/nL5q9TaPsB1pSZX8S4m3kgtyaRaxtDE+Q87G3kFTtax+5rYx11R81sqmsip23e5kTRzIaFz1Z2j0rLhm0lP8DbDzdZYzaI8raYcmT6xtm+w1h3ygfm/QIaCsG6UH836haF/ag37NO78z2j5XUs7Thxpz4PH1Cx+Wv6v/0c/wDVvNrWs3t1x01XfJTHpKWm0sZaelwfIrEou0KmebPEkXVzQR5tJW/imiqG3aWSNPc7/wCLKLRPhRfDfH9o0UuJRy/C4X5HIrKWmq9G2HOImN3LMt/2WLHiE9KQ2YFzNwO/yd9CslToyEAVilrGyt1mG44jiO9XwgWQhQpKAAlkChBKWRQgkhLIUQLIQoUlAASyBQgkhAEKBAsllClAshUKSgAIgRAul0srdRO2NrnuNg0XP6ILdbXNhbrO7gOLjyC09PSvrHCWa7YvsMGWsOnTrxVujgdWymWT+xYbNbwcR9nu59cl0YbZBTGwMaA0BrRuAyAXFaVdoIiLoaWzpAbOkObGHiB94+intA0pMTfZYXESPF5HA2LGH7I6n5Ly6qqgzq47h9StfLk12h2ODwovHyZPHqGZX4i6RxkmkL3H7TzfwHLuC18mKgfC0nqcgtfJKXG5N1StXy7cTERqrLdir/4R3D9VT/SUn3vQLGRSbZseMSDi094/RbfCNMHQPDveYeLmG4Pe3iFzaKYnTC1YtGpe/aLaWR1rBm3aAZ23O6jl3LfSRhwIcAQd4OYXzbhmKS00jZYXlrmkHo7oRxXu2h+lMeIwCRtmyN92WO9yx31B3grax5OrtLgczifFPVXwprMLfTu2sBOqM3N3kD6hbPC8UbO3LJ4+Jv1HRZpC0WKYcYXe0Q5WN3tG7qe7mFc5ze3QlY1BWtmYHjuI+6eSySEAFLoAlkC6XSyWQCUuhCWQLoSlkIQAUugCWQCUBQhAEC6XSyWQLoSlkIQAUQBEELnsamdPKymjNhf3iOB4u8B6lbuuqdnG9/3Rl38PVajReC4lndm57i0E8gbuPi7/AEhBuaanbGxrGizWiwH88VTXVQijfI7cxrnHwF1fXPaez6lDLb7ZYzzcP0UTOoZ469Voj9eR4riLpHyzPN3PcXHvJyb4bvBc+95cSTvKzsWkzDelyteue9dEaiIhN1eoqKSeRsUTHSSPNmtaLk8z0HVWPAnoN5PIL3bQHRFtBThzmg1EoDpX7yLjKMcgPndWUp1S1eVyYwV37lyOEdjkjgHVU4Zex2cLdYjoXHLyC3Z7H6S39pUX56zflZd4i2Yx1j04VuZmtO+p5Fj3ZFLE10lLLtwBcxPAbJ+UjI92S8+IIJBBBFwQciDxC+nSV886SNa6V0jftPkB8HZHyVOWkR3h0+Dyr5Jmt2nK3ehmkJoKuOW5ETjs5hwMZPxH8Jz81pSqXC4I6KmJ1O3SyUi9ZrPt9Pg3zSy1ei1VtaKked7oI79+qAtqF0IeRtGpmHPuHsc9/wBzLl0af9vkt+sbEqMTRuZx3tPJw3KxgdXtIgD8UZ1HX35bvT5IhsAikIgKFKIIKlCiCFJRCgBQpCIBUBSUCCFKIghSUQoARAiDQ6W1OrEG8yXW56oy9SFtMLptnBEy5JaxtyeJtc+pWh0ldrVELOsQ8TJf6BdQgWWLiWHMqInxSC7Xi3UHgR1CykKJidTuHh2O9nmICeTZ0zpowbMkbJANZvPVLwR5LVP0Lr276Ko8A13yK+hlCpnDDo1/yWSI1qHh2huik7q+nE9PKxjHGRxewhvuC4F92+y9yAQoFnSnTDV5HInPbqlFlJULj9NNO20gMMBD6g5E72w3G883dFlM68qqUm86qafaXNponU8br1EjbG37ph3uPUi9gvHq6TJret1dq6skue9xe9xJJcbuceZK1733NytS99u/xePGOFKpe6wJ5AlSuj0D0cNdWMaW3hiIkmJHukA+7H4nhyBVcRudNzJeMdZtPp7ToxRmGipYzkWQRgjkdUXC2gUKQuhDyVp3O0LUQjZVj2fZmbrj8Qv+hW3Wox06j6eT7r7HuP8AJ80Q3ACWUAogmyWREAhLIUQRZSQoUlAASyBQgkhAEKBAslkRAshCIUABECIOVxt1q2D+8h/8l1S5PSoFtRC4b7xW79Yt+q6qN12gjcQCO4hEqkRCiBEUIJKBCsDHMTFLTyzHPUbcDm45NHmQiYiZnUOc070z9laaeA/t3tzcLHYtPH8R4LySqqd7nEuc4km5uSeJJV/Eq1znPlkOs97i4k8XE38lp3vJNzvK0733L0fG40Y6j3km5UIs7BMDmrZhBA27jYuccmxt++48B81X5bc2isbnwjBsGlrJmwQt1nu3k/CxvF7jwAXvWi+jUWHwNhjzPxSPPxSPO9x+g4BW9FNE4sOh1GDWkdYyyke9I76AcAt2tvHj6XnuXy5zTqPqlAhQK1oi1Gk4/YtPKRv1W2Wo0od+xaOcjfS6Dawuu1p5gH0VaogbZrfwt+SqQSiIgFEKICFQpKAEQKEElAhQICIiAhRCgBECIOc0zpi6IOG8XHj8TfULZ4FWianjeLbhkOGV9XwvbwV7FKXaxPbxtcfiGYXN6HVmzklp3O+1rRtOVmm5Fv8AMLcNUc0T6dchRCiBQpRAK4/tMmIpWM+/KL/lBK7Arje0tl4YP7w/6SsL/WWxxv5avG8Rku8jg3Lx4rGuq6k++/8AE75q2VovUR4Z+CYNJWzx08Q955N3H4WMHxPd0H1C960b0biw+FsUQzyMkhA15X2zc63y4LhOxSkB9smt7wdHCDyGrrm3+IeS9SW3irERtwefnta/R6gUKUVzmhQIUQQtBpVUAGFp3Al5tvsLD9fJdAuF0lrg6V7t7QRGCMwA29/W6DqKTSCCS1n6p5PBb67lsGyA5ggjoQV55BUNIyIVx1UWZtc5p5tcR8kHXs0jpXSyQCpg20ZDXxbRoe0kA2IPQhbEOuvlTHHA1VQ4Z3mc65Nzfib991fwzSmspTeCsqY93u7Rz47ctR92jwCD6lKLwzDe3GtjAE0FPU9Q51O63eA4X8F2GE9t1DLYTsnpXHL327SPvD2XsOpAQehKStXhWk9HVi9NVU8/MRysc4d7b3HiFtEAKFIRAKBCgQEREBCiFACIiCLLi9JqY0s7allw0EudYXOoSC8DqDZw8RxXaErFxKjE0bmHvaeTuBRMGF14niZI37QFxusf5z7issrzulxt2FS6krXbAv1bg32QOeqRyBzBHAkL0CKoa9rXNIc1wBBGYIPFREpmuu64oUa6jXUsVZWq0jpIZYHMneyMH4XucG6r+BBK2RkXJ9o9nUrL7tq35FY2nstxVmbxEPMZ9DXa7yazD2jXcQduXXFzY2DeXBUf/kmD4sRox+Fs7/otXU12q9zdX4XEb+RVk4kfujzWr/y78Rn/AF7f2faJuw6KYOmZNt5GytcxpaANmG2zOe666q6887IsckmgnjkILYJWtjGd2tcwOtflcld7tVs1mNdnD5FbRknq8r10urW0TaLJRpdS6t7RUyVAY0ucQABclSaY2NYjsIiRbXd7rB/EePcN6s4BQbOH3hcye8b55WyB+fitRAPbajauH7Ngs38N7273HPuC6cPUGmFU6O08vxRNB+8y7HebVxPaFhBoKOSpgMsha5jdnbWsHu1de4F7DevRQ9TrqUPkRtQHXzBNzrZ5343VYcvp/F9DqGsH9YpIJD97UDXjqHNsQeoXF4n2EUb86eepp+TS5szO73xrW8UHit1N13OKdieIw3MLqeqaPuvMMng12R/xLj8TwSqpP+Jpp4d+b2HVFv4xdvqgxhvB4jMEZEHmDwW9wzTvEaa2yrZ9UfYlLZ2Hv1wT6rnWTg5ggjmDdVh6D1LC+3adlhU0scoG90LjG4/ldceoXYYR2x4dPYPfJTO5VDNVo/O0lvqvn66XQfWNFiUU7daGWOVvON7Xj0WSvkeFxY7XY50bxukjc6OQdzm2I811GF9p+J02TaratFrNqWNlAHK+TvVB9IIvH8L7enZCro77gX0z/XUk3D8xXY4P2r4bVe6KjYvvbVqGOhJPQn3T5oOvQq1T1TJAHMe17TxY4OHort0AIgKIKCqSVbL1SZFCWtx7BG1LCLAutbP7Q5d/Iri8IxuXCZNjMHSUZdkd74Dyty6eS9DMi1mL4UyoaQ4C5FrkXB6FRMLK2129NnS17JmNkjcHscLhzTcFVGVeZmiqsMkLqYl0ZN3QOuWu6t/UZreYZpzFPZr/ANjLuLHmwv8Awnio3+sujferrnTLmNPpL0ndKz6rKmxE8ASuc0lnlnidGG2zDhkTmFFvCzDGrxMvLq9v7WT8Tj6qzqrKrKeTaOvFJe+fuP3+SoZh8x3QzHujf+i1NS9DF668vQuyCbVbWDm+M/5LfReje0heTaEU1TDtbxyRh+p8QLb2uu2ifLxK2aeHE5UROSZh0oqAqhOFo2F3NW6nE2xDN1ydwGZd3AZlWNSYdBJVNaLk2AXO1Va+teI2ZRA5ng/qf4fn88RrJas+97sf3TmD+Ln3DLvW+pIWxN1W+J4nvUsGXRwtiaGt3DeeJPElZG0WGJVJmRDNbIp2iwRMm3QZ+0QSrBM6gVCIbHaKCQQQbEHeDmD4LA9oVXtCkazFtAMOq7majh1j9uNuxkHc5liFxmJdgkBuaasniOdmTNjmYOQuA11vEnqvRvaE9pRDwrFex7E4LmNkVW2++CQMktbeWSW9HErlMQw6emNqiCaC1rmWNzGjprbvVfUIqVEk4cLODXDk4Bw8ig+V2zAqsPX0DinZ5hlTcuo4o3Ovd9P+wfcm5JLN571yGJ9hrDc0la5n/LqIxI0DkHNIPmg8uupXSYr2XYnTXIgbUtHGleHu79mbO8rrmKlj4TaaOWE7rTRviz5e8AgyaKukgcHQyywkG94pHx3PUNIB8V7h2O6U1FbBUMqpDK+CRurI4DXcx7b2cQACQb+C8FEi927EMJdFQPqHAj2qUvYCLExMGo1w6EgkcwQeKD0cBEChBhucrb3KmSRY0kpUJXHSqxJUWVh5J4rFlhJ4lEr9RO1ws4AjkVzeLYLBLc5X53s4ePHxWxmoCeJWvnwJzuJTRFteGmZDU05/q9Tdo/dyWcPVZTNMJ48p6TW5uiJF/A5eqpqNDXu+0QqI9EKpvwVMgHI2cPVR0rPl/YZjNO6U/HDUMP4Gut5FXRppQ85B/wBIrGboxWcZIT1dDn6FVjRSq+9T/wDZP/so6ZZfJX8XTp3Sj4I6h56RgfMqkaYySEbKjeG3zdK5oNugH6q07Ras3baJv4IQD6krFl0KqHf2lTK7pcNHkLKdMZyR6hspsZkfkXxxfhIe/wBRZvlfqrtG2IHWLtZx3kuuT3k5lauDQct4krOh0c1eanSvbesrxuFrdLK82qvxWojwq3NZUdFbmhtsBOrgkWC2E9VdAKDLD0L1jglSSUQvGRU7VWSCqLFBfMyjb9VjlhVJjKkZHtKpdV9VimEqk05RDK9t6qg4h1WKaUq26jKDMOJ9VT/TFuKwjQFU/wBGnkg2Ax0DirrsWjlGrI1j2nKz2hwtyzWnOFHkq48JcEFubQDCZnteaSNhBBLYXyQxvtwdGwhpHgu3pqloa1rbNa0ANaLAADcAOS5umoXBbKCmcEG/ZKiw6dpARAdEqDTrPLVBagwPZUNIFm6qpLEGJ7K1QKYLM1FRs0GPsAgiWQWJqKErGoFJCu6iGNBY1AqXRBZAYpMaDG2IVPs4WVqIGKRiuphyVPsgWaWIGIhgGkUeyrYBqksQa32ZNgtkI1BiQYGwUCn6LYbJRs0GAafoo9nWwMabJBrxT9ENOs/ZIY0GB7N0UezdFsRGp2aDX+y9FIpVsNmpEaDX+ydFWKXos7UVQYgw2U6vNhV8NVeqgtsYoV8BEByWREEWUOaiIk1VGqiIILUDURA1ULURBAahaiII1U1URBOqmqiIIsqrIiINVLIiCbKA1EQNRNVEQRqoWIiCQxNVEQRZVNCIgnVU6qIgkBTZQiCoBQi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447605"/>
            <a:ext cx="3943350" cy="2567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9445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  <a:r>
              <a:rPr lang="en-US" dirty="0" smtClean="0"/>
              <a:t>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shape do you form when you connect the consecutive midpoints of a quadrilateral?</a:t>
            </a:r>
            <a:endParaRPr lang="en-US" dirty="0"/>
          </a:p>
        </p:txBody>
      </p:sp>
      <p:pic>
        <p:nvPicPr>
          <p:cNvPr id="8194" name="Picture 2" descr="https://encrypted-tbn3.gstatic.com/images?q=tbn:ANd9GcQzbRZK4wEfUw9wnJt5D4RSU7QCmaph3dyT666TeXxziwbYNt8l4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048000"/>
            <a:ext cx="3352800" cy="3248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9445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sum of the measures of the angles of a pentagon?  Of a hexagon?</a:t>
            </a:r>
          </a:p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048000"/>
            <a:ext cx="518160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58555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</a:rPr>
                      <m:t>𝐴𝐵𝐶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𝐷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</m:oMath>
                </a14:m>
                <a:r>
                  <a:rPr lang="en-US" dirty="0" smtClean="0"/>
                  <a:t> are the midpoint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dirty="0" smtClean="0"/>
                  <a:t>, respectively.  The lengths of some segments are marked. 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𝐶𝐷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𝐶𝐵</m:t>
                        </m:r>
                      </m:den>
                    </m:f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𝐶𝐹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𝐶𝐻</m:t>
                        </m:r>
                      </m:den>
                    </m:f>
                  </m:oMath>
                </a14:m>
                <a:r>
                  <a:rPr lang="en-US" dirty="0" smtClean="0"/>
                  <a:t>. Explain your reasoning.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449" t="-1357" r="-2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810000"/>
            <a:ext cx="5462354" cy="226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581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Draw a circle.  Place and label two fixed points on the circle.  Then place and label a third point on the circle that is not fixed.  Build segments from it to each of the two fixed points.</a:t>
            </a:r>
          </a:p>
          <a:p>
            <a:r>
              <a:rPr lang="en-US" dirty="0" smtClean="0"/>
              <a:t>What invariant(s) do you notice in your construction?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962400"/>
            <a:ext cx="2651276" cy="2522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5413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Are the medians of an equilateral triangle concurrent?  Explain.</a:t>
            </a:r>
          </a:p>
          <a:p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590800"/>
            <a:ext cx="3505200" cy="314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1555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invariants can you think of for a regular hexagon?  List as many as you can.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895600"/>
            <a:ext cx="3619500" cy="3329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4987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DHoM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63306"/>
            <a:ext cx="33528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906" y="1620328"/>
            <a:ext cx="2304691" cy="265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114800"/>
            <a:ext cx="60485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0028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Collinear points</a:t>
            </a:r>
          </a:p>
          <a:p>
            <a:r>
              <a:rPr lang="en-US" dirty="0" smtClean="0"/>
              <a:t>Concurrent lines</a:t>
            </a:r>
          </a:p>
          <a:p>
            <a:r>
              <a:rPr lang="en-US" dirty="0" smtClean="0"/>
              <a:t>Constant</a:t>
            </a:r>
          </a:p>
          <a:p>
            <a:r>
              <a:rPr lang="en-US" dirty="0" smtClean="0"/>
              <a:t>Disc</a:t>
            </a:r>
          </a:p>
          <a:p>
            <a:r>
              <a:rPr lang="en-US" dirty="0" smtClean="0"/>
              <a:t>Invariant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80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Invariant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Something that is true for each member of a collection.</a:t>
            </a:r>
          </a:p>
          <a:p>
            <a:r>
              <a:rPr lang="en-US" b="1" dirty="0" smtClean="0"/>
              <a:t>Numerical invariant</a:t>
            </a:r>
            <a:r>
              <a:rPr lang="en-US" dirty="0" smtClean="0"/>
              <a:t> is also called a </a:t>
            </a:r>
            <a:r>
              <a:rPr lang="en-US" b="1" dirty="0" smtClean="0"/>
              <a:t>constant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example, the sum of interior angles of a triangle is </a:t>
            </a:r>
            <a:r>
              <a:rPr lang="en-US" b="1" dirty="0" smtClean="0"/>
              <a:t>invariant</a:t>
            </a:r>
            <a:r>
              <a:rPr lang="en-US" dirty="0"/>
              <a:t> </a:t>
            </a:r>
            <a:r>
              <a:rPr lang="en-US" dirty="0" smtClean="0"/>
              <a:t>(180 degrees).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360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180(</m:t>
                      </m:r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</a:rPr>
                        <m:t>−2)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sum of interior angles of a</a:t>
                </a:r>
              </a:p>
              <a:p>
                <a:pPr lvl="1"/>
                <a:r>
                  <a:rPr lang="en-US" dirty="0" smtClean="0"/>
                  <a:t>Quadrilateral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360</m:t>
                    </m:r>
                    <m:r>
                      <a:rPr lang="en-US" b="0" i="1" smtClean="0">
                        <a:latin typeface="Cambria Math"/>
                        <a:sym typeface="Symbol"/>
                      </a:rPr>
                      <m:t>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Pentagon </a:t>
                </a:r>
                <a:r>
                  <a:rPr lang="en-US" dirty="0"/>
                  <a:t>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5</m:t>
                    </m:r>
                    <m:r>
                      <a:rPr lang="en-US" b="0" i="1" dirty="0" smtClean="0">
                        <a:latin typeface="Cambria Math"/>
                      </a:rPr>
                      <m:t>4</m:t>
                    </m:r>
                    <m:r>
                      <a:rPr lang="en-US" i="1">
                        <a:latin typeface="Cambria Math"/>
                      </a:rPr>
                      <m:t>0</m:t>
                    </m:r>
                    <m:r>
                      <a:rPr lang="en-US" i="1">
                        <a:latin typeface="Cambria Math"/>
                        <a:sym typeface="Symbol"/>
                      </a:rPr>
                      <m:t>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H</a:t>
                </a:r>
                <a:r>
                  <a:rPr lang="en-US" dirty="0" smtClean="0"/>
                  <a:t>exagon </a:t>
                </a:r>
                <a:r>
                  <a:rPr lang="en-US" dirty="0"/>
                  <a:t>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7</m:t>
                    </m:r>
                    <m:r>
                      <a:rPr lang="en-US" b="0" i="1" dirty="0" smtClean="0">
                        <a:latin typeface="Cambria Math"/>
                      </a:rPr>
                      <m:t>2</m:t>
                    </m:r>
                    <m:r>
                      <a:rPr lang="en-US" i="1">
                        <a:latin typeface="Cambria Math"/>
                      </a:rPr>
                      <m:t>0</m:t>
                    </m:r>
                    <m:r>
                      <a:rPr lang="en-US" i="1">
                        <a:latin typeface="Cambria Math"/>
                        <a:sym typeface="Symbol"/>
                      </a:rPr>
                      <m:t>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 smtClean="0"/>
                  <a:t>7-gon </a:t>
                </a:r>
                <a:r>
                  <a:rPr lang="en-US" dirty="0"/>
                  <a:t>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9</m:t>
                    </m:r>
                    <m:r>
                      <a:rPr lang="en-US" b="0" i="1" dirty="0" smtClean="0">
                        <a:latin typeface="Cambria Math"/>
                      </a:rPr>
                      <m:t>0</m:t>
                    </m:r>
                    <m:r>
                      <a:rPr lang="en-US" i="1">
                        <a:latin typeface="Cambria Math"/>
                      </a:rPr>
                      <m:t>0</m:t>
                    </m:r>
                    <m:r>
                      <a:rPr lang="en-US" i="1">
                        <a:latin typeface="Cambria Math"/>
                        <a:sym typeface="Symbol"/>
                      </a:rPr>
                      <m:t>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 smtClean="0"/>
                  <a:t>8-gon </a:t>
                </a:r>
                <a:r>
                  <a:rPr lang="en-US" dirty="0"/>
                  <a:t>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1</m:t>
                    </m:r>
                    <m:r>
                      <a:rPr lang="en-US" b="0" i="1" dirty="0" smtClean="0">
                        <a:latin typeface="Cambria Math"/>
                      </a:rPr>
                      <m:t>08</m:t>
                    </m:r>
                    <m:r>
                      <a:rPr lang="en-US" i="1">
                        <a:latin typeface="Cambria Math"/>
                      </a:rPr>
                      <m:t>0</m:t>
                    </m:r>
                    <m:r>
                      <a:rPr lang="en-US" i="1">
                        <a:latin typeface="Cambria Math"/>
                        <a:sym typeface="Symbol"/>
                      </a:rPr>
                      <m:t></m:t>
                    </m:r>
                  </m:oMath>
                </a14:m>
                <a:r>
                  <a:rPr lang="en-US" dirty="0" smtClean="0"/>
                  <a:t>…</a:t>
                </a:r>
                <a:endParaRPr lang="en-US" dirty="0"/>
              </a:p>
              <a:p>
                <a:pPr lvl="1"/>
                <a:r>
                  <a:rPr lang="en-US" i="1" dirty="0" smtClean="0"/>
                  <a:t>n</a:t>
                </a:r>
                <a:r>
                  <a:rPr lang="en-US" dirty="0" smtClean="0"/>
                  <a:t>-</a:t>
                </a:r>
                <a:r>
                  <a:rPr lang="en-US" dirty="0" err="1" smtClean="0"/>
                  <a:t>gon</a:t>
                </a:r>
                <a:r>
                  <a:rPr lang="en-US" dirty="0" smtClean="0"/>
                  <a:t> </a:t>
                </a:r>
                <a:r>
                  <a:rPr lang="en-US" dirty="0"/>
                  <a:t>is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180(</m:t>
                    </m:r>
                    <m:r>
                      <a:rPr lang="en-US" b="0" i="1" dirty="0" smtClean="0">
                        <a:latin typeface="Cambria Math"/>
                      </a:rPr>
                      <m:t>𝑛</m:t>
                    </m:r>
                    <m:r>
                      <a:rPr lang="en-US" b="0" i="1" dirty="0" smtClean="0">
                        <a:latin typeface="Cambria Math"/>
                      </a:rPr>
                      <m:t>−2)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449" t="-1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1770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Because…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You can make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𝑛</m:t>
                    </m:r>
                    <m:r>
                      <a:rPr lang="en-US" i="1" dirty="0" smtClean="0">
                        <a:latin typeface="Cambria Math"/>
                      </a:rPr>
                      <m:t>−2)</m:t>
                    </m:r>
                  </m:oMath>
                </a14:m>
                <a:r>
                  <a:rPr lang="en-US" dirty="0" smtClean="0"/>
                  <a:t> triangles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-</a:t>
                </a:r>
                <a:r>
                  <a:rPr lang="en-US" dirty="0" err="1" smtClean="0"/>
                  <a:t>gon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The angle sum of each triangle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180</m:t>
                    </m:r>
                    <m:r>
                      <a:rPr lang="en-US" b="0" i="1" smtClean="0">
                        <a:latin typeface="Cambria Math"/>
                        <a:sym typeface="Symbol"/>
                      </a:rPr>
                      <m:t>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449" t="-1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76600"/>
            <a:ext cx="7786687" cy="2252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312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Midline Conjecture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𝐷𝐸</m:t>
                        </m:r>
                      </m:e>
                    </m:acc>
                  </m:oMath>
                </a14:m>
                <a:r>
                  <a:rPr lang="en-US" dirty="0" smtClean="0"/>
                  <a:t> is half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𝐵𝐶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𝐷𝐸</m:t>
                        </m:r>
                      </m:e>
                    </m:acc>
                  </m:oMath>
                </a14:m>
                <a:r>
                  <a:rPr lang="en-US" dirty="0" smtClean="0"/>
                  <a:t> is parallel to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t="-1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590800"/>
            <a:ext cx="4800600" cy="3844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0594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Concurrent lines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8042223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7653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Concurrence of </a:t>
            </a:r>
            <a:br>
              <a:rPr lang="en-US" dirty="0" smtClean="0"/>
            </a:br>
            <a:r>
              <a:rPr lang="en-US" dirty="0" smtClean="0"/>
              <a:t>Perpendicular Bisectors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81200"/>
            <a:ext cx="7604960" cy="298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05772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81</TotalTime>
  <Words>373</Words>
  <Application>Microsoft Office PowerPoint</Application>
  <PresentationFormat>On-screen Show (4:3)</PresentationFormat>
  <Paragraphs>52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Median</vt:lpstr>
      <vt:lpstr>What were we doing in 1D?</vt:lpstr>
      <vt:lpstr>DHoM</vt:lpstr>
      <vt:lpstr>Vocabulary</vt:lpstr>
      <vt:lpstr>Invariant</vt:lpstr>
      <vt:lpstr>180(n-2)</vt:lpstr>
      <vt:lpstr>Because…</vt:lpstr>
      <vt:lpstr>Midline Conjecture</vt:lpstr>
      <vt:lpstr>Concurrent lines</vt:lpstr>
      <vt:lpstr>Concurrence of  Perpendicular Bisectors</vt:lpstr>
      <vt:lpstr>Concurrence of  Angle Bisectors</vt:lpstr>
      <vt:lpstr>Collinear Points</vt:lpstr>
      <vt:lpstr>Discussion Question</vt:lpstr>
      <vt:lpstr>Discussion Question</vt:lpstr>
      <vt:lpstr>Discussion Question</vt:lpstr>
      <vt:lpstr>Problem 1</vt:lpstr>
      <vt:lpstr>Problem 2</vt:lpstr>
      <vt:lpstr>Problem 3</vt:lpstr>
      <vt:lpstr>Problem 4</vt:lpstr>
      <vt:lpstr>Problem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were we doing in 1D?</dc:title>
  <dc:creator>Shigehito Tanaka</dc:creator>
  <cp:lastModifiedBy>Shigehito Tanaka</cp:lastModifiedBy>
  <cp:revision>9</cp:revision>
  <dcterms:created xsi:type="dcterms:W3CDTF">2014-09-06T20:20:29Z</dcterms:created>
  <dcterms:modified xsi:type="dcterms:W3CDTF">2014-09-07T14:27:48Z</dcterms:modified>
</cp:coreProperties>
</file>