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2" r:id="rId4"/>
    <p:sldId id="257" r:id="rId5"/>
    <p:sldId id="258" r:id="rId6"/>
    <p:sldId id="259" r:id="rId7"/>
    <p:sldId id="262" r:id="rId8"/>
    <p:sldId id="260" r:id="rId9"/>
    <p:sldId id="264" r:id="rId10"/>
    <p:sldId id="263" r:id="rId11"/>
    <p:sldId id="261" r:id="rId12"/>
    <p:sldId id="265" r:id="rId13"/>
    <p:sldId id="274" r:id="rId14"/>
    <p:sldId id="275" r:id="rId15"/>
    <p:sldId id="276" r:id="rId16"/>
    <p:sldId id="267" r:id="rId17"/>
    <p:sldId id="268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4660"/>
  </p:normalViewPr>
  <p:slideViewPr>
    <p:cSldViewPr>
      <p:cViewPr>
        <p:scale>
          <a:sx n="50" d="100"/>
          <a:sy n="50" d="100"/>
        </p:scale>
        <p:origin x="-1008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D54EAF6-D77A-4B5F-B1EA-DB6167BD92D7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4310E2-1131-46CD-B75F-65FD1149C69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EAF6-D77A-4B5F-B1EA-DB6167BD92D7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310E2-1131-46CD-B75F-65FD1149C6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D54EAF6-D77A-4B5F-B1EA-DB6167BD92D7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34310E2-1131-46CD-B75F-65FD1149C69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EAF6-D77A-4B5F-B1EA-DB6167BD92D7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4310E2-1131-46CD-B75F-65FD1149C69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EAF6-D77A-4B5F-B1EA-DB6167BD92D7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34310E2-1131-46CD-B75F-65FD1149C69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D54EAF6-D77A-4B5F-B1EA-DB6167BD92D7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34310E2-1131-46CD-B75F-65FD1149C69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D54EAF6-D77A-4B5F-B1EA-DB6167BD92D7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34310E2-1131-46CD-B75F-65FD1149C69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EAF6-D77A-4B5F-B1EA-DB6167BD92D7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4310E2-1131-46CD-B75F-65FD1149C6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EAF6-D77A-4B5F-B1EA-DB6167BD92D7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4310E2-1131-46CD-B75F-65FD1149C6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EAF6-D77A-4B5F-B1EA-DB6167BD92D7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4310E2-1131-46CD-B75F-65FD1149C69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D54EAF6-D77A-4B5F-B1EA-DB6167BD92D7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34310E2-1131-46CD-B75F-65FD1149C69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D54EAF6-D77A-4B5F-B1EA-DB6167BD92D7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34310E2-1131-46CD-B75F-65FD1149C6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What were we doing in </a:t>
            </a:r>
            <a:r>
              <a:rPr lang="en-US" smtClean="0"/>
              <a:t>1B?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Geometry Mathematical Reflection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512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Altitude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57400"/>
            <a:ext cx="7925245" cy="306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0603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Triangle has three medians.</a:t>
            </a:r>
          </a:p>
          <a:p>
            <a:r>
              <a:rPr lang="en-US" dirty="0" smtClean="0"/>
              <a:t>Is a segment that connects a vertex of a triangle to the midpoint of the opposite side.</a:t>
            </a:r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467100"/>
            <a:ext cx="5181600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9523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triangle has three mid lines.</a:t>
            </a:r>
          </a:p>
          <a:p>
            <a:r>
              <a:rPr lang="en-US" dirty="0" smtClean="0"/>
              <a:t>Is a segment that connects the mid points of two sides of a triangle.</a:t>
            </a:r>
          </a:p>
          <a:p>
            <a:endParaRPr lang="en-US" dirty="0"/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429000"/>
            <a:ext cx="6996113" cy="2562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8964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</a:t>
            </a:r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is the difference between drawing and constructing a figure?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971800"/>
            <a:ext cx="2688296" cy="3357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7261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</a:t>
            </a:r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is invariant about the measures of the angles in a triangle?</a:t>
            </a:r>
          </a:p>
        </p:txBody>
      </p:sp>
      <p:sp>
        <p:nvSpPr>
          <p:cNvPr id="4" name="AutoShape 2" descr="data:image/jpeg;base64,/9j/4AAQSkZJRgABAQAAAQABAAD/2wCEAAkGBhIPEA8QEBAPEBAQEA8QEBAPEA8PEA8QFBAVFBQQFBUXHCYeFxkjGRQUHy8gIycqLCwsFR4xNTAqNSYrLCkBCQoKDgwOGg8PGS0iHBwpLDQpLCwuKSkpLiwpKSwpKTEpLCkpLCkpKSksKSwsLCksLDUpLCwpKSkpLCwpKSwsKf/AABEIALUBFgMBIgACEQEDEQH/xAAcAAEAAQUBAQAAAAAAAAAAAAAAAQIDBAUGBwj/xABFEAABAwICBwUFBQQIBwEAAAABAAIDBBEFIQYSEzFBUWEHcYGRoRQiMrHBQlJygtEjQ2LwFSQzc5KisuE0Y4OTwtLxFv/EABoBAQACAwEAAAAAAAAAAAAAAAABAwIEBQb/xAAlEQEAAgIBBAMAAgMAAAAAAAAAAQIDEQQSITFBEzJRM1IFFCL/2gAMAwEAAhEDEQA/APb1KXS6CFJS6EoChTdLoBQISgKCFKi6klAChSCl0BQpul0AoEJQFBCkqLqSUAKFIKXQFCm6XQCiEpdBCkqLqSUAKFIKXQCgQlAUEKUul0EKSl0JQAiAogWSyhSgWQhQqJ5msBc4hoG8lBcsrFTWMiF3uDehOZ7gtU7E5agltO3VaDYyO/nL5q9TaPsB1pSZX8S4m3kgtyaRaxtDE+Q87G3kFTtax+5rYx11R81sqmsip23e5kTRzIaFz1Z2j0rLhm0lP8DbDzdZYzaI8raYcmT6xtm+w1h3ygfm/QIaCsG6UH836haF/ag37NO78z2j5XUs7Thxpz4PH1Cx+Wv6v/0c/wDVvNrWs3t1x01XfJTHpKWm0sZaelwfIrEou0KmebPEkXVzQR5tJW/imiqG3aWSNPc7/wCLKLRPhRfDfH9o0UuJRy/C4X5HIrKWmq9G2HOImN3LMt/2WLHiE9KQ2YFzNwO/yd9CslToyEAVilrGyt1mG44jiO9XwgWQhQpKAAlkChBKWRQgkhLIUQLIQoUlAASyBQgkhAEKBAsllClAshUKSgAIgRAul0srdRO2NrnuNg0XP6ILdbXNhbrO7gOLjyC09PSvrHCWa7YvsMGWsOnTrxVujgdWymWT+xYbNbwcR9nu59cl0YbZBTGwMaA0BrRuAyAXFaVdoIiLoaWzpAbOkObGHiB94+intA0pMTfZYXESPF5HA2LGH7I6n5Ly6qqgzq47h9StfLk12h2ODwovHyZPHqGZX4i6RxkmkL3H7TzfwHLuC18mKgfC0nqcgtfJKXG5N1StXy7cTERqrLdir/4R3D9VT/SUn3vQLGRSbZseMSDi094/RbfCNMHQPDveYeLmG4Pe3iFzaKYnTC1YtGpe/aLaWR1rBm3aAZ23O6jl3LfSRhwIcAQd4OYXzbhmKS00jZYXlrmkHo7oRxXu2h+lMeIwCRtmyN92WO9yx31B3grax5OrtLgczifFPVXwprMLfTu2sBOqM3N3kD6hbPC8UbO3LJ4+Jv1HRZpC0WKYcYXe0Q5WN3tG7qe7mFc5ze3QlY1BWtmYHjuI+6eSySEAFLoAlkC6XSyWQCUuhCWQLoSlkIQAUugCWQCUBQhAEC6XSyWQLoSlkIQAUQBEELnsamdPKymjNhf3iOB4u8B6lbuuqdnG9/3Rl38PVajReC4lndm57i0E8gbuPi7/AEhBuaanbGxrGizWiwH88VTXVQijfI7cxrnHwF1fXPaez6lDLb7ZYzzcP0UTOoZ469Voj9eR4riLpHyzPN3PcXHvJyb4bvBc+95cSTvKzsWkzDelyteue9dEaiIhN1eoqKSeRsUTHSSPNmtaLk8z0HVWPAnoN5PIL3bQHRFtBThzmg1EoDpX7yLjKMcgPndWUp1S1eVyYwV37lyOEdjkjgHVU4Zex2cLdYjoXHLyC3Z7H6S39pUX56zflZd4i2Yx1j04VuZmtO+p5Fj3ZFLE10lLLtwBcxPAbJ+UjI92S8+IIJBBBFwQciDxC+nSV886SNa6V0jftPkB8HZHyVOWkR3h0+Dyr5Jmt2nK3ehmkJoKuOW5ETjs5hwMZPxH8Jz81pSqXC4I6KmJ1O3SyUi9ZrPt9Pg3zSy1ei1VtaKked7oI79+qAtqF0IeRtGpmHPuHsc9/wBzLl0af9vkt+sbEqMTRuZx3tPJw3KxgdXtIgD8UZ1HX35bvT5IhsAikIgKFKIIKlCiCFJRCgBQpCIBUBSUCCFKIghSUQoARAiDQ6W1OrEG8yXW56oy9SFtMLptnBEy5JaxtyeJtc+pWh0ldrVELOsQ8TJf6BdQgWWLiWHMqInxSC7Xi3UHgR1CykKJidTuHh2O9nmICeTZ0zpowbMkbJANZvPVLwR5LVP0Lr276Ko8A13yK+hlCpnDDo1/yWSI1qHh2huik7q+nE9PKxjHGRxewhvuC4F92+y9yAQoFnSnTDV5HInPbqlFlJULj9NNO20gMMBD6g5E72w3G883dFlM68qqUm86qafaXNponU8br1EjbG37ph3uPUi9gvHq6TJret1dq6skue9xe9xJJcbuceZK1733NytS99u/xePGOFKpe6wJ5AlSuj0D0cNdWMaW3hiIkmJHukA+7H4nhyBVcRudNzJeMdZtPp7ToxRmGipYzkWQRgjkdUXC2gUKQuhDyVp3O0LUQjZVj2fZmbrj8Qv+hW3Wox06j6eT7r7HuP8AJ80Q3ACWUAogmyWREAhLIUQRZSQoUlAASyBQgkhAEKBAslkRAshCIUABECIOVxt1q2D+8h/8l1S5PSoFtRC4b7xW79Yt+q6qN12gjcQCO4hEqkRCiBEUIJKBCsDHMTFLTyzHPUbcDm45NHmQiYiZnUOc070z9laaeA/t3tzcLHYtPH8R4LySqqd7nEuc4km5uSeJJV/Eq1znPlkOs97i4k8XE38lp3vJNzvK0733L0fG40Y6j3km5UIs7BMDmrZhBA27jYuccmxt++48B81X5bc2isbnwjBsGlrJmwQt1nu3k/CxvF7jwAXvWi+jUWHwNhjzPxSPPxSPO9x+g4BW9FNE4sOh1GDWkdYyyke9I76AcAt2tvHj6XnuXy5zTqPqlAhQK1oi1Gk4/YtPKRv1W2Wo0od+xaOcjfS6Dawuu1p5gH0VaogbZrfwt+SqQSiIgFEKICFQpKAEQKEElAhQICIiAhRCgBECIOc0zpi6IOG8XHj8TfULZ4FWianjeLbhkOGV9XwvbwV7FKXaxPbxtcfiGYXN6HVmzklp3O+1rRtOVmm5Fv8AMLcNUc0T6dchRCiBQpRAK4/tMmIpWM+/KL/lBK7Arje0tl4YP7w/6SsL/WWxxv5avG8Rku8jg3Lx4rGuq6k++/8AE75q2VovUR4Z+CYNJWzx08Q955N3H4WMHxPd0H1C960b0biw+FsUQzyMkhA15X2zc63y4LhOxSkB9smt7wdHCDyGrrm3+IeS9SW3irERtwefnta/R6gUKUVzmhQIUQQtBpVUAGFp3Al5tvsLD9fJdAuF0lrg6V7t7QRGCMwA29/W6DqKTSCCS1n6p5PBb67lsGyA5ggjoQV55BUNIyIVx1UWZtc5p5tcR8kHXs0jpXSyQCpg20ZDXxbRoe0kA2IPQhbEOuvlTHHA1VQ4Z3mc65Nzfib991fwzSmspTeCsqY93u7Rz47ctR92jwCD6lKLwzDe3GtjAE0FPU9Q51O63eA4X8F2GE9t1DLYTsnpXHL327SPvD2XsOpAQehKStXhWk9HVi9NVU8/MRysc4d7b3HiFtEAKFIRAKBCgQEREBCiFACIiCLLi9JqY0s7allw0EudYXOoSC8DqDZw8RxXaErFxKjE0bmHvaeTuBRMGF14niZI37QFxusf5z7issrzulxt2FS6krXbAv1bg32QOeqRyBzBHAkL0CKoa9rXNIc1wBBGYIPFREpmuu64oUa6jXUsVZWq0jpIZYHMneyMH4XucG6r+BBK2RkXJ9o9nUrL7tq35FY2nstxVmbxEPMZ9DXa7yazD2jXcQduXXFzY2DeXBUf/kmD4sRox+Fs7/otXU12q9zdX4XEb+RVk4kfujzWr/y78Rn/AF7f2faJuw6KYOmZNt5GytcxpaANmG2zOe666q6887IsckmgnjkILYJWtjGd2tcwOtflcld7tVs1mNdnD5FbRknq8r10urW0TaLJRpdS6t7RUyVAY0ucQABclSaY2NYjsIiRbXd7rB/EePcN6s4BQbOH3hcye8b55WyB+fitRAPbajauH7Ngs38N7273HPuC6cPUGmFU6O08vxRNB+8y7HebVxPaFhBoKOSpgMsha5jdnbWsHu1de4F7DevRQ9TrqUPkRtQHXzBNzrZ5343VYcvp/F9DqGsH9YpIJD97UDXjqHNsQeoXF4n2EUb86eepp+TS5szO73xrW8UHit1N13OKdieIw3MLqeqaPuvMMng12R/xLj8TwSqpP+Jpp4d+b2HVFv4xdvqgxhvB4jMEZEHmDwW9wzTvEaa2yrZ9UfYlLZ2Hv1wT6rnWTg5ggjmDdVh6D1LC+3adlhU0scoG90LjG4/ldceoXYYR2x4dPYPfJTO5VDNVo/O0lvqvn66XQfWNFiUU7daGWOVvON7Xj0WSvkeFxY7XY50bxukjc6OQdzm2I811GF9p+J02TaratFrNqWNlAHK+TvVB9IIvH8L7enZCro77gX0z/XUk3D8xXY4P2r4bVe6KjYvvbVqGOhJPQn3T5oOvQq1T1TJAHMe17TxY4OHort0AIgKIKCqSVbL1SZFCWtx7BG1LCLAutbP7Q5d/Iri8IxuXCZNjMHSUZdkd74Dyty6eS9DMi1mL4UyoaQ4C5FrkXB6FRMLK2129NnS17JmNkjcHscLhzTcFVGVeZmiqsMkLqYl0ZN3QOuWu6t/UZreYZpzFPZr/ANjLuLHmwv8Awnio3+sujferrnTLmNPpL0ndKz6rKmxE8ASuc0lnlnidGG2zDhkTmFFvCzDGrxMvLq9v7WT8Tj6qzqrKrKeTaOvFJe+fuP3+SoZh8x3QzHujf+i1NS9DF668vQuyCbVbWDm+M/5LfReje0heTaEU1TDtbxyRh+p8QLb2uu2ifLxK2aeHE5UROSZh0oqAqhOFo2F3NW6nE2xDN1ydwGZd3AZlWNSYdBJVNaLk2AXO1Va+teI2ZRA5ng/qf4fn88RrJas+97sf3TmD+Ln3DLvW+pIWxN1W+J4nvUsGXRwtiaGt3DeeJPElZG0WGJVJmRDNbIp2iwRMm3QZ+0QSrBM6gVCIbHaKCQQQbEHeDmD4LA9oVXtCkazFtAMOq7majh1j9uNuxkHc5liFxmJdgkBuaasniOdmTNjmYOQuA11vEnqvRvaE9pRDwrFex7E4LmNkVW2++CQMktbeWSW9HErlMQw6emNqiCaC1rmWNzGjprbvVfUIqVEk4cLODXDk4Bw8ig+V2zAqsPX0DinZ5hlTcuo4o3Ovd9P+wfcm5JLN571yGJ9hrDc0la5n/LqIxI0DkHNIPmg8uupXSYr2XYnTXIgbUtHGleHu79mbO8rrmKlj4TaaOWE7rTRviz5e8AgyaKukgcHQyywkG94pHx3PUNIB8V7h2O6U1FbBUMqpDK+CRurI4DXcx7b2cQACQb+C8FEi927EMJdFQPqHAj2qUvYCLExMGo1w6EgkcwQeKD0cBEChBhucrb3KmSRY0kpUJXHSqxJUWVh5J4rFlhJ4lEr9RO1ws4AjkVzeLYLBLc5X53s4ePHxWxmoCeJWvnwJzuJTRFteGmZDU05/q9Tdo/dyWcPVZTNMJ48p6TW5uiJF/A5eqpqNDXu+0QqI9EKpvwVMgHI2cPVR0rPl/YZjNO6U/HDUMP4Gut5FXRppQ85B/wBIrGboxWcZIT1dDn6FVjRSq+9T/wDZP/so6ZZfJX8XTp3Sj4I6h56RgfMqkaYySEbKjeG3zdK5oNugH6q07Ras3baJv4IQD6krFl0KqHf2lTK7pcNHkLKdMZyR6hspsZkfkXxxfhIe/wBRZvlfqrtG2IHWLtZx3kuuT3k5lauDQct4krOh0c1eanSvbesrxuFrdLK82qvxWojwq3NZUdFbmhtsBOrgkWC2E9VdAKDLD0L1jglSSUQvGRU7VWSCqLFBfMyjb9VjlhVJjKkZHtKpdV9VimEqk05RDK9t6qg4h1WKaUq26jKDMOJ9VT/TFuKwjQFU/wBGnkg2Ax0DirrsWjlGrI1j2nKz2hwtyzWnOFHkq48JcEFubQDCZnteaSNhBBLYXyQxvtwdGwhpHgu3pqloa1rbNa0ANaLAADcAOS5umoXBbKCmcEG/ZKiw6dpARAdEqDTrPLVBagwPZUNIFm6qpLEGJ7K1QKYLM1FRs0GPsAgiWQWJqKErGoFJCu6iGNBY1AqXRBZAYpMaDG2IVPs4WVqIGKRiuphyVPsgWaWIGIhgGkUeyrYBqksQa32ZNgtkI1BiQYGwUCn6LYbJRs0GAafoo9nWwMabJBrxT9ENOs/ZIY0GB7N0UezdFsRGp2aDX+y9FIpVsNmpEaDX+ydFWKXos7UVQYgw2U6vNhV8NVeqgtsYoV8BEByWREEWUOaiIk1VGqiIILUDURA1ULURBAahaiII1U1URBOqmqiIIsqrIiINVLIiCbKA1EQNRNVEQRqoWIiCQxNVEQRZVNCIgnVU6qIgkBTZQiCoBQi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447605"/>
            <a:ext cx="3943350" cy="2567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1941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</a:t>
            </a:r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How can you construct the perpendicular bisector of a segment?</a:t>
            </a:r>
          </a:p>
        </p:txBody>
      </p:sp>
      <p:pic>
        <p:nvPicPr>
          <p:cNvPr id="8194" name="Picture 2" descr="https://encrypted-tbn3.gstatic.com/images?q=tbn:ANd9GcQzbRZK4wEfUw9wnJt5D4RSU7QCmaph3dyT666TeXxziwbYNt8l4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048000"/>
            <a:ext cx="3352800" cy="3248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9782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Describe each shape below using its features.  Each description should be specific enough that no other shape can be confused with the given shape.</a:t>
            </a:r>
          </a:p>
          <a:p>
            <a:pPr marL="514350" indent="-514350">
              <a:buAutoNum type="alphaLcParenR"/>
            </a:pPr>
            <a:r>
              <a:rPr lang="en-US" dirty="0" smtClean="0"/>
              <a:t>Isosceles trapezoid</a:t>
            </a:r>
          </a:p>
          <a:p>
            <a:pPr marL="514350" indent="-514350">
              <a:buAutoNum type="alphaLcParenR"/>
            </a:pPr>
            <a:r>
              <a:rPr lang="en-US" dirty="0" smtClean="0"/>
              <a:t>Isosceles triangle</a:t>
            </a:r>
          </a:p>
          <a:p>
            <a:pPr marL="514350" indent="-514350">
              <a:buAutoNum type="alphaLcParenR"/>
            </a:pPr>
            <a:r>
              <a:rPr lang="en-US" dirty="0" smtClean="0"/>
              <a:t>Rhombus</a:t>
            </a:r>
          </a:p>
          <a:p>
            <a:pPr marL="514350" indent="-514350">
              <a:buAutoNum type="alphaLcParenR"/>
            </a:pPr>
            <a:r>
              <a:rPr lang="en-US" dirty="0" smtClean="0"/>
              <a:t>Regular octagon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4563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Draw an angle and construct its bisector.</a:t>
            </a:r>
          </a:p>
          <a:p>
            <a:r>
              <a:rPr lang="en-US" dirty="0" smtClean="0"/>
              <a:t>Describe each step.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1615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3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514350" indent="-514350">
                  <a:buAutoNum type="alphaLcParenR"/>
                </a:pPr>
                <a:r>
                  <a:rPr lang="en-US" dirty="0" smtClean="0"/>
                  <a:t>Draw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en-US" dirty="0" smtClean="0"/>
                  <a:t>.</a:t>
                </a:r>
              </a:p>
              <a:p>
                <a:pPr marL="514350" indent="-514350">
                  <a:buAutoNum type="alphaLcParenR"/>
                </a:pPr>
                <a:r>
                  <a:rPr lang="en-US" dirty="0" smtClean="0"/>
                  <a:t>Construct square such that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en-US" dirty="0" smtClean="0"/>
                  <a:t> is one of its diagonal.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449" t="-13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429000"/>
            <a:ext cx="3847635" cy="241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3460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en-US" dirty="0" smtClean="0"/>
              <a:t>Write the steps that describe how to construct the circle that passes through points A, B, and C below.</a:t>
            </a:r>
          </a:p>
          <a:p>
            <a:pPr marL="514350" indent="-514350">
              <a:buAutoNum type="alphaLcParenR"/>
            </a:pP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124200"/>
            <a:ext cx="3043266" cy="291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0391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DHoM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2124074"/>
            <a:ext cx="3770649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5350" y="2590800"/>
            <a:ext cx="3572656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95415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5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514350" indent="-514350">
                  <a:buAutoNum type="alphaLcParenR"/>
                </a:pPr>
                <a:r>
                  <a:rPr lang="en-US" dirty="0" smtClean="0"/>
                  <a:t>Is it possible to construct a triangle with angles that measure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30</m:t>
                    </m:r>
                    <m:r>
                      <a:rPr lang="en-US" b="0" i="1" smtClean="0">
                        <a:latin typeface="Cambria Math"/>
                        <a:sym typeface="Symbol"/>
                      </a:rPr>
                      <m:t>,6</m:t>
                    </m:r>
                    <m:r>
                      <a:rPr lang="en-US" i="1">
                        <a:latin typeface="Cambria Math"/>
                      </a:rPr>
                      <m:t>0</m:t>
                    </m:r>
                    <m:r>
                      <a:rPr lang="en-US" i="1">
                        <a:latin typeface="Cambria Math"/>
                        <a:sym typeface="Symbol"/>
                      </a:rPr>
                      <m:t></m:t>
                    </m:r>
                    <m:r>
                      <a:rPr lang="en-US" b="0" i="1" smtClean="0">
                        <a:latin typeface="Cambria Math"/>
                        <a:sym typeface="Symbol"/>
                      </a:rPr>
                      <m:t>,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9</m:t>
                    </m:r>
                    <m:r>
                      <a:rPr lang="en-US" i="1">
                        <a:latin typeface="Cambria Math"/>
                      </a:rPr>
                      <m:t>0</m:t>
                    </m:r>
                    <m:r>
                      <a:rPr lang="en-US" i="1">
                        <a:latin typeface="Cambria Math"/>
                        <a:sym typeface="Symbol"/>
                      </a:rPr>
                      <m:t></m:t>
                    </m:r>
                    <m:r>
                      <a:rPr lang="en-US" b="0" i="1" smtClean="0">
                        <a:latin typeface="Cambria Math"/>
                        <a:sym typeface="Symbol"/>
                      </a:rPr>
                      <m:t>.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lphaLcParenR"/>
                </a:pPr>
                <a:r>
                  <a:rPr lang="en-US" dirty="0" smtClean="0"/>
                  <a:t>If you think it is possible, construct such a triangle.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449" t="-13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3321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5348" y="1828800"/>
            <a:ext cx="4111752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Altitude</a:t>
            </a:r>
          </a:p>
          <a:p>
            <a:r>
              <a:rPr lang="en-US" dirty="0" smtClean="0"/>
              <a:t>Angle bisector</a:t>
            </a:r>
          </a:p>
          <a:p>
            <a:r>
              <a:rPr lang="en-US" dirty="0" smtClean="0"/>
              <a:t>Construction</a:t>
            </a:r>
          </a:p>
          <a:p>
            <a:r>
              <a:rPr lang="en-US" dirty="0" smtClean="0"/>
              <a:t>Equidistant</a:t>
            </a:r>
          </a:p>
          <a:p>
            <a:r>
              <a:rPr lang="en-US" dirty="0" smtClean="0"/>
              <a:t>Median</a:t>
            </a:r>
          </a:p>
          <a:p>
            <a:r>
              <a:rPr lang="en-US" dirty="0" smtClean="0"/>
              <a:t>midline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4602192" y="1752600"/>
                <a:ext cx="4111752" cy="4495800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Midpoint</a:t>
                </a:r>
              </a:p>
              <a:p>
                <a:r>
                  <a:rPr lang="en-US" dirty="0" smtClean="0"/>
                  <a:t>Perpendicular bisector</a:t>
                </a:r>
              </a:p>
              <a:p>
                <a:r>
                  <a:rPr lang="en-US" dirty="0" smtClean="0"/>
                  <a:t>Theorem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𝐶𝐷</m:t>
                        </m:r>
                      </m:e>
                    </m:acc>
                  </m:oMath>
                </a14:m>
                <a:r>
                  <a:rPr lang="en-US" dirty="0"/>
                  <a:t> (line </a:t>
                </a:r>
                <a:r>
                  <a:rPr lang="en-US" i="1" dirty="0"/>
                  <a:t>CD</a:t>
                </a:r>
                <a:r>
                  <a:rPr lang="en-US" dirty="0"/>
                  <a:t>)</a:t>
                </a:r>
                <a:endParaRPr lang="en-US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dirty="0" smtClean="0"/>
                  <a:t> (segment </a:t>
                </a:r>
                <a:r>
                  <a:rPr lang="en-US" i="1" dirty="0" smtClean="0"/>
                  <a:t>AB</a:t>
                </a:r>
                <a:r>
                  <a:rPr lang="en-US" dirty="0" smtClean="0"/>
                  <a:t>)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2192" y="1752600"/>
                <a:ext cx="4111752" cy="4495800"/>
              </a:xfrm>
              <a:prstGeom prst="rect">
                <a:avLst/>
              </a:prstGeom>
              <a:blipFill rotWithShape="1">
                <a:blip r:embed="rId2"/>
                <a:stretch>
                  <a:fillRect l="-890" t="-13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2617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a guaranteed recipe.</a:t>
            </a:r>
          </a:p>
          <a:p>
            <a:r>
              <a:rPr lang="en-US" dirty="0" smtClean="0"/>
              <a:t>Shows how to accurately draw a figure with a specified set of tools.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493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 Construction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Compass</a:t>
            </a:r>
          </a:p>
          <a:p>
            <a:r>
              <a:rPr lang="en-US" dirty="0" smtClean="0"/>
              <a:t>Straightedge</a:t>
            </a:r>
          </a:p>
          <a:p>
            <a:r>
              <a:rPr lang="en-US" dirty="0" smtClean="0"/>
              <a:t>Measuring devices</a:t>
            </a:r>
          </a:p>
          <a:p>
            <a:pPr lvl="1"/>
            <a:r>
              <a:rPr lang="en-US" dirty="0" smtClean="0"/>
              <a:t>A ruler</a:t>
            </a:r>
          </a:p>
          <a:p>
            <a:pPr lvl="1"/>
            <a:r>
              <a:rPr lang="en-US" dirty="0" smtClean="0"/>
              <a:t>Protractor</a:t>
            </a:r>
          </a:p>
          <a:p>
            <a:r>
              <a:rPr lang="en-US" dirty="0" smtClean="0"/>
              <a:t>Paper</a:t>
            </a:r>
          </a:p>
          <a:p>
            <a:r>
              <a:rPr lang="en-US" dirty="0" smtClean="0"/>
              <a:t>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010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the point on a segment that is halfway between the two end points.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352800"/>
            <a:ext cx="8353743" cy="260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6237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Perpendicular Bisector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a line that:</a:t>
            </a:r>
          </a:p>
          <a:p>
            <a:pPr lvl="1"/>
            <a:r>
              <a:rPr lang="en-US" dirty="0" smtClean="0"/>
              <a:t>Cross perpendicularly to a segment; and</a:t>
            </a:r>
          </a:p>
          <a:p>
            <a:pPr lvl="1"/>
            <a:r>
              <a:rPr lang="en-US" dirty="0" smtClean="0"/>
              <a:t>Splits the segment in half.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276600"/>
            <a:ext cx="3219450" cy="2861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5672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Perpendicular Bisector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Any point you take on the perpendicular bisector, the distance from the point to each endpoint of the segment is equal.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0" y="3124200"/>
            <a:ext cx="3486150" cy="3237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1506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111752" cy="4495800"/>
          </a:xfrm>
        </p:spPr>
        <p:txBody>
          <a:bodyPr/>
          <a:lstStyle/>
          <a:p>
            <a:r>
              <a:rPr lang="en-US" dirty="0" smtClean="0"/>
              <a:t>Of the Perpendicular Bisector Theorem says, </a:t>
            </a:r>
          </a:p>
          <a:p>
            <a:pPr lvl="1"/>
            <a:r>
              <a:rPr lang="en-US" dirty="0" smtClean="0"/>
              <a:t>If each point is equidistant from the two endpoints of a segment, then the points are on the perpendicular bisector.</a:t>
            </a:r>
          </a:p>
          <a:p>
            <a:pPr lvl="1"/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821256"/>
            <a:ext cx="3505200" cy="4001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6198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42</TotalTime>
  <Words>380</Words>
  <Application>Microsoft Office PowerPoint</Application>
  <PresentationFormat>On-screen Show (4:3)</PresentationFormat>
  <Paragraphs>67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Median</vt:lpstr>
      <vt:lpstr>What were we doing in 1B? </vt:lpstr>
      <vt:lpstr>DHoM</vt:lpstr>
      <vt:lpstr>Vocabulary</vt:lpstr>
      <vt:lpstr>Construction</vt:lpstr>
      <vt:lpstr>Hand Construction Tools</vt:lpstr>
      <vt:lpstr>Midpoint</vt:lpstr>
      <vt:lpstr>Perpendicular Bisector</vt:lpstr>
      <vt:lpstr>Perpendicular Bisector Theorem</vt:lpstr>
      <vt:lpstr>The converse</vt:lpstr>
      <vt:lpstr>Altitude</vt:lpstr>
      <vt:lpstr>Median</vt:lpstr>
      <vt:lpstr>Midline</vt:lpstr>
      <vt:lpstr>Discussion Question</vt:lpstr>
      <vt:lpstr>Discussion Question</vt:lpstr>
      <vt:lpstr>Discussion Question</vt:lpstr>
      <vt:lpstr>Problem 1</vt:lpstr>
      <vt:lpstr>Problem 2</vt:lpstr>
      <vt:lpstr>Problem 3</vt:lpstr>
      <vt:lpstr>Problem 4</vt:lpstr>
      <vt:lpstr>Problem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1B</dc:title>
  <dc:creator>Shigehito Tanaka</dc:creator>
  <cp:lastModifiedBy>Shigehito Tanaka</cp:lastModifiedBy>
  <cp:revision>11</cp:revision>
  <dcterms:created xsi:type="dcterms:W3CDTF">2014-09-05T19:06:55Z</dcterms:created>
  <dcterms:modified xsi:type="dcterms:W3CDTF">2014-09-07T14:03:57Z</dcterms:modified>
</cp:coreProperties>
</file>